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6" r:id="rId30"/>
    <p:sldId id="284" r:id="rId31"/>
    <p:sldId id="285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aura@therapyu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yuthaya"/>
                <a:cs typeface="Ayuthaya"/>
              </a:rPr>
              <a:t>Trouble Shooting the Stubborn /s/, /r/, /</a:t>
            </a:r>
            <a:r>
              <a:rPr lang="en-US" sz="3600" b="1" dirty="0" err="1" smtClean="0">
                <a:latin typeface="Ayuthaya"/>
                <a:cs typeface="Ayuthaya"/>
              </a:rPr>
              <a:t>sh</a:t>
            </a:r>
            <a:r>
              <a:rPr lang="en-US" sz="3600" b="1" dirty="0" smtClean="0">
                <a:latin typeface="Ayuthaya"/>
                <a:cs typeface="Ayuthaya"/>
              </a:rPr>
              <a:t>/ and /</a:t>
            </a:r>
            <a:r>
              <a:rPr lang="en-US" sz="3600" b="1" dirty="0" err="1" smtClean="0">
                <a:latin typeface="Ayuthaya"/>
                <a:cs typeface="Ayuthaya"/>
              </a:rPr>
              <a:t>ch</a:t>
            </a:r>
            <a:r>
              <a:rPr lang="en-US" sz="3600" b="1" dirty="0" smtClean="0">
                <a:latin typeface="Ayuthaya"/>
                <a:cs typeface="Ayuthaya"/>
              </a:rPr>
              <a:t>/</a:t>
            </a:r>
            <a:endParaRPr lang="en-US" sz="3600" b="1" dirty="0">
              <a:latin typeface="Ayuthaya"/>
              <a:cs typeface="Ayuthay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Laura Powell M.S., CCC-SLP, COM</a:t>
            </a:r>
          </a:p>
          <a:p>
            <a:r>
              <a:rPr lang="en-US" sz="2400" dirty="0" smtClean="0">
                <a:hlinkClick r:id="rId2"/>
              </a:rPr>
              <a:t>laura@therapyu.org</a:t>
            </a:r>
            <a:endParaRPr lang="en-US" sz="2400" dirty="0" smtClean="0"/>
          </a:p>
          <a:p>
            <a:r>
              <a:rPr lang="en-US" sz="2400" dirty="0" smtClean="0"/>
              <a:t>573-777-8783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279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254985"/>
            <a:ext cx="7408333" cy="38711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Just a consideration…work can still be done</a:t>
            </a:r>
          </a:p>
          <a:p>
            <a:r>
              <a:rPr lang="en-US" dirty="0" smtClean="0"/>
              <a:t>Education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Teach ideal resting tongue posture (tongue tip to alveolar ridge) to patient AND parents</a:t>
            </a:r>
          </a:p>
          <a:p>
            <a:pPr>
              <a:buFont typeface="Wingdings" charset="0"/>
              <a:buChar char="à"/>
            </a:pPr>
            <a:r>
              <a:rPr lang="en-US" dirty="0" smtClean="0"/>
              <a:t>Use a mirror!!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t="8020" b="8020"/>
          <a:stretch>
            <a:fillRect/>
          </a:stretch>
        </p:blipFill>
        <p:spPr>
          <a:xfrm>
            <a:off x="4863764" y="4345447"/>
            <a:ext cx="3823036" cy="17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2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39017"/>
            <a:ext cx="7408333" cy="4287146"/>
          </a:xfrm>
        </p:spPr>
        <p:txBody>
          <a:bodyPr/>
          <a:lstStyle/>
          <a:p>
            <a:r>
              <a:rPr lang="en-US" dirty="0" smtClean="0"/>
              <a:t>Palatal Expander</a:t>
            </a:r>
          </a:p>
          <a:p>
            <a:r>
              <a:rPr lang="en-US" dirty="0" smtClean="0"/>
              <a:t>Rakes and Cribs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Orthodontic Considerations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28" y="3667066"/>
            <a:ext cx="2540000" cy="161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660" y="4601101"/>
            <a:ext cx="2684182" cy="201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795" y="3459103"/>
            <a:ext cx="2338958" cy="1897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660" y="2191894"/>
            <a:ext cx="2684182" cy="20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The ability to sense stimuli regarding position, motion, and equilibrium within and around the oral structure.</a:t>
            </a:r>
          </a:p>
          <a:p>
            <a:r>
              <a:rPr lang="en-US" dirty="0" smtClean="0"/>
              <a:t>Laura’s Explanation to Families: Working so that the patient will be able to tell their tongue/lips what to do and where to go…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Pre-Speech Work--Oral Proprioception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9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Range of Motion: </a:t>
            </a:r>
          </a:p>
          <a:p>
            <a:r>
              <a:rPr lang="en-US" dirty="0" smtClean="0"/>
              <a:t>Goal=Without mandibular or labial movement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Elevation/Depression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Lateral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Protrusion/Retraction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Lateral tongue elevation (tongue bowl)</a:t>
            </a:r>
            <a:endParaRPr lang="en-US" dirty="0"/>
          </a:p>
          <a:p>
            <a:pPr marL="301943" lvl="1" indent="0">
              <a:buNone/>
            </a:pPr>
            <a:r>
              <a:rPr lang="en-US" dirty="0" smtClean="0"/>
              <a:t>**These ROM targets isolate anterior, lateral and posterior tongue**</a:t>
            </a:r>
            <a:endParaRPr lang="en-US" dirty="0"/>
          </a:p>
          <a:p>
            <a:pPr marL="301943" lvl="1" indent="0" algn="ctr">
              <a:buNone/>
            </a:pPr>
            <a:r>
              <a:rPr lang="en-US" dirty="0" smtClean="0"/>
              <a:t>I DO NOT HAVE THE PATIENTS DO THESE EXERCISES WITHOUT A MIRROR—THE MIRROR INCREASES ORAL PROPRIOCEPTION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Laura’s Treatment Focus for Targeting Oral Proprioception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Don’t ignore /t/, /d/, /n/ and /l/</a:t>
            </a:r>
          </a:p>
          <a:p>
            <a:endParaRPr lang="en-US" dirty="0" smtClean="0"/>
          </a:p>
          <a:p>
            <a:r>
              <a:rPr lang="en-US" dirty="0" smtClean="0"/>
              <a:t>Even though /s/, /z/, /</a:t>
            </a:r>
            <a:r>
              <a:rPr lang="en-US" dirty="0" err="1" smtClean="0"/>
              <a:t>sh</a:t>
            </a:r>
            <a:r>
              <a:rPr lang="en-US" dirty="0" smtClean="0"/>
              <a:t>/ and /</a:t>
            </a:r>
            <a:r>
              <a:rPr lang="en-US" dirty="0" err="1" smtClean="0"/>
              <a:t>ch</a:t>
            </a:r>
            <a:r>
              <a:rPr lang="en-US" dirty="0" smtClean="0"/>
              <a:t>/ may be your primary target, targeting /t/, /d/, /n/ and /l/ may improve overall lingual function for all speech sounds</a:t>
            </a:r>
          </a:p>
          <a:p>
            <a:r>
              <a:rPr lang="en-US" dirty="0" smtClean="0"/>
              <a:t>You may not be able to hear forward production…use your eyes too!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Hearing/Seeing Speech Differently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0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/r/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5195" y="2356381"/>
            <a:ext cx="3198305" cy="639762"/>
          </a:xfrm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Tip 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5195" y="2997994"/>
            <a:ext cx="3820055" cy="1820333"/>
          </a:xfrm>
        </p:spPr>
        <p:txBody>
          <a:bodyPr/>
          <a:lstStyle/>
          <a:p>
            <a:r>
              <a:rPr lang="en-US" dirty="0" smtClean="0"/>
              <a:t>Easy to see</a:t>
            </a:r>
          </a:p>
          <a:p>
            <a:r>
              <a:rPr lang="en-US" dirty="0" smtClean="0"/>
              <a:t>Interrupts natural lingual posture for speech</a:t>
            </a:r>
          </a:p>
          <a:p>
            <a:r>
              <a:rPr lang="en-US" dirty="0" smtClean="0"/>
              <a:t>Can still make with posterior tongue tie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95332" y="2358232"/>
            <a:ext cx="3475059" cy="639762"/>
          </a:xfrm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997994"/>
            <a:ext cx="3822192" cy="2000250"/>
          </a:xfrm>
        </p:spPr>
        <p:txBody>
          <a:bodyPr/>
          <a:lstStyle/>
          <a:p>
            <a:r>
              <a:rPr lang="en-US" dirty="0" smtClean="0"/>
              <a:t>Difficult to see and describe</a:t>
            </a:r>
          </a:p>
          <a:p>
            <a:r>
              <a:rPr lang="en-US" dirty="0" smtClean="0"/>
              <a:t>More natural sounding</a:t>
            </a:r>
          </a:p>
          <a:p>
            <a:r>
              <a:rPr lang="en-US" dirty="0" smtClean="0"/>
              <a:t>Difficult to produce with any type of </a:t>
            </a:r>
            <a:r>
              <a:rPr lang="en-US" dirty="0" err="1" smtClean="0"/>
              <a:t>ankyloglossia</a:t>
            </a:r>
            <a:endParaRPr lang="en-US" dirty="0" smtClean="0"/>
          </a:p>
          <a:p>
            <a:r>
              <a:rPr lang="en-US" dirty="0" smtClean="0"/>
              <a:t>Potential to sound “throaty”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5195" y="4924691"/>
            <a:ext cx="7545918" cy="1477328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Which to target???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the patient starts using one technique naturally and it sounds adequate…go with that one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Laura prefers Back Up because the tongue is in a more neutral position and allows for flow of other sounds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0" y="2476500"/>
            <a:ext cx="7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4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3840163"/>
          </a:xfrm>
        </p:spPr>
        <p:txBody>
          <a:bodyPr/>
          <a:lstStyle/>
          <a:p>
            <a:r>
              <a:rPr lang="en-US" dirty="0" smtClean="0"/>
              <a:t>Age to treat…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ym typeface="Wingdings"/>
              </a:rPr>
              <a:t> No specific age--depends on </a:t>
            </a:r>
            <a:r>
              <a:rPr lang="en-US" dirty="0" err="1" smtClean="0">
                <a:sym typeface="Wingdings"/>
              </a:rPr>
              <a:t>stimulability</a:t>
            </a:r>
            <a:r>
              <a:rPr lang="en-US" dirty="0" smtClean="0">
                <a:sym typeface="Wingdings"/>
              </a:rPr>
              <a:t> and patient understanding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Patient Education for Lingual Posture:</a:t>
            </a:r>
          </a:p>
          <a:p>
            <a:pPr lvl="1"/>
            <a:r>
              <a:rPr lang="en-US" dirty="0" smtClean="0">
                <a:sym typeface="Wingdings"/>
              </a:rPr>
              <a:t>Explain tongue position with mouth model </a:t>
            </a:r>
          </a:p>
          <a:p>
            <a:pPr lvl="1"/>
            <a:r>
              <a:rPr lang="en-US" dirty="0" smtClean="0">
                <a:sym typeface="Wingdings"/>
              </a:rPr>
              <a:t>Use tongue bowl to explain lateral tongue elevation</a:t>
            </a:r>
          </a:p>
          <a:p>
            <a:pPr lvl="1"/>
            <a:r>
              <a:rPr lang="en-US" dirty="0" smtClean="0">
                <a:sym typeface="Wingdings"/>
              </a:rPr>
              <a:t>Use “</a:t>
            </a:r>
            <a:r>
              <a:rPr lang="en-US" dirty="0" err="1" smtClean="0">
                <a:sym typeface="Wingdings"/>
              </a:rPr>
              <a:t>ee</a:t>
            </a:r>
            <a:r>
              <a:rPr lang="en-US" dirty="0" smtClean="0">
                <a:sym typeface="Wingdings"/>
              </a:rPr>
              <a:t>” to help patient obtain tongue placement</a:t>
            </a:r>
            <a:endParaRPr lang="en-US" dirty="0">
              <a:sym typeface="Wingding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/r/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21417"/>
            <a:ext cx="7408333" cy="46566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Techniques:</a:t>
            </a:r>
          </a:p>
          <a:p>
            <a:r>
              <a:rPr lang="en-US" b="1" dirty="0" smtClean="0"/>
              <a:t>Bite and Push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have patient bite with back teeth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instruct to push against teeth with sides of tongue (may need to do some tactile stimulation with popsicle stick)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if lips aren’t “heavy” teach to shape sound with lip posture (mirror to be used)</a:t>
            </a:r>
            <a:endParaRPr lang="en-US" dirty="0" smtClean="0"/>
          </a:p>
          <a:p>
            <a:r>
              <a:rPr lang="en-US" b="1" dirty="0" smtClean="0"/>
              <a:t>“</a:t>
            </a:r>
            <a:r>
              <a:rPr lang="en-US" b="1" dirty="0" err="1" smtClean="0"/>
              <a:t>ee</a:t>
            </a:r>
            <a:r>
              <a:rPr lang="en-US" b="1" dirty="0" smtClean="0"/>
              <a:t>”</a:t>
            </a:r>
            <a:r>
              <a:rPr lang="en-US" b="1" dirty="0" smtClean="0">
                <a:sym typeface="Wingdings"/>
              </a:rPr>
              <a:t>/r/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watch for jaw to not drop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teeth to stay closed then to use lips to shape sound (mirror to be used)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**Jaw is very important to consider. Most “flat” /r/s are produced with open jaw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**If the patient has heavy lips a lip retractor can be used or their own fingers to keep lips out of the way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/r/ in Isolation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0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Begin with tongue in /r/ position and add sounds that don’t require (much) lingual movement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her, fur, burr, purr, </a:t>
            </a:r>
            <a:r>
              <a:rPr lang="en-US" dirty="0" err="1" smtClean="0">
                <a:sym typeface="Wingdings"/>
              </a:rPr>
              <a:t>murr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Then, add syllables that require more lingual movement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sir, </a:t>
            </a:r>
            <a:r>
              <a:rPr lang="en-US" dirty="0" err="1" smtClean="0">
                <a:sym typeface="Wingdings"/>
              </a:rPr>
              <a:t>kerr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gerr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nerr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lerr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**I have the patient produce the syllables with teeth closed and to watch lips carefully in mirror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**I teach the vocalic /</a:t>
            </a:r>
            <a:r>
              <a:rPr lang="en-US" dirty="0" err="1" smtClean="0">
                <a:sym typeface="Wingdings"/>
              </a:rPr>
              <a:t>er</a:t>
            </a:r>
            <a:r>
              <a:rPr lang="en-US" dirty="0" smtClean="0">
                <a:sym typeface="Wingdings"/>
              </a:rPr>
              <a:t>/ first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/r/ Syllable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5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Build onto vocalic /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water, sister, butter, etc.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I still have the patient keep their teeth closed until they are really used to production with new position. Then I have them add jaw opening when saying words.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Add /</a:t>
            </a:r>
            <a:r>
              <a:rPr lang="en-US" dirty="0" err="1" smtClean="0"/>
              <a:t>ar</a:t>
            </a:r>
            <a:r>
              <a:rPr lang="en-US" dirty="0" smtClean="0"/>
              <a:t>/ with jaw movement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star, far, car, etc.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If patient is having difficulty, break the sound down into 2 parts: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1) /a/  2) /</a:t>
            </a:r>
            <a:r>
              <a:rPr lang="en-US" dirty="0" err="1" smtClean="0">
                <a:sym typeface="Wingdings"/>
              </a:rPr>
              <a:t>er</a:t>
            </a:r>
            <a:r>
              <a:rPr lang="en-US" dirty="0" smtClean="0">
                <a:sym typeface="Wingdings"/>
              </a:rPr>
              <a:t>/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Listen closely so that the vowel is not distorted.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/r/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Provide contraindications for targeting articulation only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Provide practical tools for immediate clinical use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26167"/>
            <a:ext cx="7408333" cy="41999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/or/--the most difficult to attain due to the extent of lingual transition movement needed for production</a:t>
            </a:r>
          </a:p>
          <a:p>
            <a:r>
              <a:rPr lang="en-US" dirty="0" smtClean="0"/>
              <a:t>Use /</a:t>
            </a:r>
            <a:r>
              <a:rPr lang="en-US" dirty="0" err="1" smtClean="0"/>
              <a:t>er</a:t>
            </a:r>
            <a:r>
              <a:rPr lang="en-US" dirty="0" smtClean="0"/>
              <a:t>/ and build: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Teach the /o/ vowel first and make sure production is adequate…watch for jaw to be low and lips to be rounded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Use previous technique of /o//</a:t>
            </a:r>
            <a:r>
              <a:rPr lang="en-US" dirty="0" err="1" smtClean="0">
                <a:sym typeface="Wingdings"/>
              </a:rPr>
              <a:t>er</a:t>
            </a:r>
            <a:r>
              <a:rPr lang="en-US" dirty="0" smtClean="0">
                <a:sym typeface="Wingdings"/>
              </a:rPr>
              <a:t>/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 Build with words like: “for”, “more”, “bore”, “sore”, etc.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/or/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50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Types of Production</a:t>
            </a:r>
          </a:p>
          <a:p>
            <a:pPr marL="457200" indent="-457200">
              <a:buAutoNum type="arabicParenR"/>
            </a:pPr>
            <a:r>
              <a:rPr lang="en-US" dirty="0" smtClean="0"/>
              <a:t>Tip Up</a:t>
            </a:r>
          </a:p>
          <a:p>
            <a:pPr marL="457200" indent="-457200">
              <a:buAutoNum type="arabicParenR"/>
            </a:pPr>
            <a:r>
              <a:rPr lang="en-US" dirty="0" smtClean="0"/>
              <a:t>Tip Down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Either production is adequate and both could sound natural. If a patient leans toward one production type…go with it.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5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to treat…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ym typeface="Wingdings"/>
              </a:rPr>
              <a:t> No specific age--depends on </a:t>
            </a:r>
            <a:r>
              <a:rPr lang="en-US" dirty="0" err="1">
                <a:sym typeface="Wingdings"/>
              </a:rPr>
              <a:t>stimulability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and patient understanding</a:t>
            </a:r>
          </a:p>
          <a:p>
            <a:r>
              <a:rPr lang="en-US" dirty="0" smtClean="0">
                <a:sym typeface="Wingdings"/>
              </a:rPr>
              <a:t>Patient Education for Lingual Posture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Use mouth model for lingual posture with lateral margins elevated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Describe airflow down the mid-tongue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6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6833"/>
            <a:ext cx="7408333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Techniques</a:t>
            </a:r>
          </a:p>
          <a:p>
            <a:r>
              <a:rPr lang="en-US" sz="1400" b="1" dirty="0" smtClean="0"/>
              <a:t>Bite and Push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n-US" sz="1400" dirty="0" smtClean="0">
                <a:sym typeface="Wingdings"/>
              </a:rPr>
              <a:t>have </a:t>
            </a:r>
            <a:r>
              <a:rPr lang="en-US" sz="1400" dirty="0">
                <a:sym typeface="Wingdings"/>
              </a:rPr>
              <a:t>patient bite with back teeth</a:t>
            </a:r>
          </a:p>
          <a:p>
            <a:pPr marL="0" indent="0">
              <a:buNone/>
            </a:pPr>
            <a:r>
              <a:rPr lang="en-US" sz="1400" dirty="0">
                <a:sym typeface="Wingdings"/>
              </a:rPr>
              <a:t>    instruct to push against teeth with sides of tongue (may need to do some tactile stimulation with popsicle stick)</a:t>
            </a:r>
          </a:p>
          <a:p>
            <a:pPr marL="0" indent="0">
              <a:buNone/>
            </a:pPr>
            <a:r>
              <a:rPr lang="en-US" sz="1400" dirty="0">
                <a:sym typeface="Wingdings"/>
              </a:rPr>
              <a:t>    </a:t>
            </a:r>
            <a:r>
              <a:rPr lang="en-US" sz="1400" dirty="0" smtClean="0">
                <a:sym typeface="Wingdings"/>
              </a:rPr>
              <a:t>as they push, encourage them to feel the mid-tongue “tunnel” and let the air flow</a:t>
            </a:r>
            <a:endParaRPr lang="en-US" sz="1400" dirty="0"/>
          </a:p>
          <a:p>
            <a:r>
              <a:rPr lang="en-US" sz="1400" b="1" dirty="0" smtClean="0"/>
              <a:t>/t/</a:t>
            </a:r>
            <a:r>
              <a:rPr lang="en-US" sz="1400" b="1" dirty="0" smtClean="0">
                <a:sym typeface="Wingdings"/>
              </a:rPr>
              <a:t>/s/</a:t>
            </a:r>
          </a:p>
          <a:p>
            <a:pPr marL="0" indent="0">
              <a:buNone/>
            </a:pPr>
            <a:r>
              <a:rPr lang="en-US" sz="1400" b="1" dirty="0">
                <a:sym typeface="Wingdings"/>
              </a:rPr>
              <a:t> </a:t>
            </a:r>
            <a:r>
              <a:rPr lang="en-US" sz="1400" b="1" dirty="0" smtClean="0">
                <a:sym typeface="Wingdings"/>
              </a:rPr>
              <a:t>   </a:t>
            </a:r>
            <a:r>
              <a:rPr lang="en-US" sz="1400" dirty="0" smtClean="0">
                <a:sym typeface="Wingdings"/>
              </a:rPr>
              <a:t>have the patient practice /t/, making sure that tongue tip is on alveolar ridge</a:t>
            </a:r>
          </a:p>
          <a:p>
            <a:pPr marL="0" indent="0">
              <a:buNone/>
            </a:pPr>
            <a:r>
              <a:rPr lang="en-US" sz="1400" b="1" dirty="0">
                <a:sym typeface="Wingdings"/>
              </a:rPr>
              <a:t> </a:t>
            </a:r>
            <a:r>
              <a:rPr lang="en-US" sz="1400" b="1" dirty="0" smtClean="0">
                <a:sym typeface="Wingdings"/>
              </a:rPr>
              <a:t>   </a:t>
            </a:r>
            <a:r>
              <a:rPr lang="en-US" sz="1400" dirty="0" smtClean="0">
                <a:sym typeface="Wingdings"/>
              </a:rPr>
              <a:t>have the patient say /t/, /t/, /t/…on the 3</a:t>
            </a:r>
            <a:r>
              <a:rPr lang="en-US" sz="1400" baseline="30000" dirty="0" smtClean="0">
                <a:sym typeface="Wingdings"/>
              </a:rPr>
              <a:t>rd</a:t>
            </a:r>
            <a:r>
              <a:rPr lang="en-US" sz="1400" dirty="0" smtClean="0">
                <a:sym typeface="Wingdings"/>
              </a:rPr>
              <a:t> /t/ have them hold the /t/ to make a long /t/, which will turn into a /s/ sound</a:t>
            </a:r>
          </a:p>
          <a:p>
            <a:pPr marL="0" indent="0">
              <a:buNone/>
            </a:pPr>
            <a:r>
              <a:rPr lang="en-US" sz="1400" b="1" dirty="0">
                <a:sym typeface="Wingdings"/>
              </a:rPr>
              <a:t> </a:t>
            </a:r>
            <a:r>
              <a:rPr lang="en-US" sz="1400" b="1" dirty="0" smtClean="0">
                <a:sym typeface="Wingdings"/>
              </a:rPr>
              <a:t>   </a:t>
            </a:r>
            <a:r>
              <a:rPr lang="en-US" sz="1400" dirty="0" smtClean="0">
                <a:sym typeface="Wingdings"/>
              </a:rPr>
              <a:t>sometimes if they know you are listening for an /s/, they mess it up…so the long /t/ is a trick</a:t>
            </a:r>
          </a:p>
          <a:p>
            <a:r>
              <a:rPr lang="en-US" sz="1400" b="1" dirty="0" smtClean="0">
                <a:sym typeface="Wingdings"/>
              </a:rPr>
              <a:t>“</a:t>
            </a:r>
            <a:r>
              <a:rPr lang="en-US" sz="1400" b="1" dirty="0" err="1" smtClean="0">
                <a:sym typeface="Wingdings"/>
              </a:rPr>
              <a:t>ee</a:t>
            </a:r>
            <a:r>
              <a:rPr lang="en-US" sz="1400" b="1" dirty="0" smtClean="0">
                <a:sym typeface="Wingdings"/>
              </a:rPr>
              <a:t>”/s/</a:t>
            </a:r>
          </a:p>
          <a:p>
            <a:pPr marL="0" indent="0">
              <a:buNone/>
            </a:pP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   have the patient start with “</a:t>
            </a:r>
            <a:r>
              <a:rPr lang="en-US" sz="1400" dirty="0" err="1" smtClean="0">
                <a:sym typeface="Wingdings"/>
              </a:rPr>
              <a:t>ee</a:t>
            </a:r>
            <a:r>
              <a:rPr lang="en-US" sz="1400" dirty="0" smtClean="0">
                <a:sym typeface="Wingdings"/>
              </a:rPr>
              <a:t>” and transition to /s/</a:t>
            </a:r>
          </a:p>
          <a:p>
            <a:pPr marL="0" indent="0">
              <a:buNone/>
            </a:pP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   the “</a:t>
            </a:r>
            <a:r>
              <a:rPr lang="en-US" sz="1400" dirty="0" err="1" smtClean="0">
                <a:sym typeface="Wingdings"/>
              </a:rPr>
              <a:t>ee</a:t>
            </a:r>
            <a:r>
              <a:rPr lang="en-US" sz="1400" dirty="0" smtClean="0">
                <a:sym typeface="Wingdings"/>
              </a:rPr>
              <a:t>” position allows for the mid tongue “tunnel”</a:t>
            </a:r>
          </a:p>
          <a:p>
            <a:r>
              <a:rPr lang="en-US" sz="1400" b="1" dirty="0" smtClean="0">
                <a:sym typeface="Wingdings"/>
              </a:rPr>
              <a:t>/</a:t>
            </a:r>
            <a:r>
              <a:rPr lang="en-US" sz="1400" b="1" dirty="0" err="1" smtClean="0">
                <a:sym typeface="Wingdings"/>
              </a:rPr>
              <a:t>th</a:t>
            </a:r>
            <a:r>
              <a:rPr lang="en-US" sz="1400" b="1" dirty="0" smtClean="0">
                <a:sym typeface="Wingdings"/>
              </a:rPr>
              <a:t>//s/</a:t>
            </a:r>
          </a:p>
          <a:p>
            <a:pPr marL="0" indent="0">
              <a:buNone/>
            </a:pP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   have the patient produce /</a:t>
            </a:r>
            <a:r>
              <a:rPr lang="en-US" sz="1400" dirty="0" err="1" smtClean="0">
                <a:sym typeface="Wingdings"/>
              </a:rPr>
              <a:t>th</a:t>
            </a:r>
            <a:r>
              <a:rPr lang="en-US" sz="1400" dirty="0" smtClean="0">
                <a:sym typeface="Wingdings"/>
              </a:rPr>
              <a:t>/ and keep it going</a:t>
            </a:r>
          </a:p>
          <a:p>
            <a:pPr marL="0" indent="0">
              <a:buNone/>
            </a:pP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   have the patient keep the sound and slowly move the tongue back</a:t>
            </a:r>
          </a:p>
          <a:p>
            <a:pPr marL="0" indent="0">
              <a:buNone/>
            </a:pP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   when the tongue gets behind teeth, have them close their teeth and an /s/ should result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/s/ in Isolation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86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Biggest Factor=Jaw Position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If the patient juts their jaw forward, lateralizing /s/ will be easier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Having the patient keep their teeth closed while using techniques described in previous slide will help eliminate laterality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Try to make a lateral /s/ while teeth are closed…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Darn Lateral /s/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69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patient successfully produces the /s/…move on to a traditional therapy model with syllables, words, phrases, sentences, oral reading, structured conversation and unstructured conversation</a:t>
            </a:r>
          </a:p>
          <a:p>
            <a:r>
              <a:rPr lang="en-US" dirty="0" smtClean="0"/>
              <a:t>When having the patient produce /s/ at the different levels, be sure to continue to watch for jaw stability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/s/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0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Age to treat…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ym typeface="Wingdings"/>
              </a:rPr>
              <a:t> No specific age--depends on </a:t>
            </a:r>
            <a:r>
              <a:rPr lang="en-US" dirty="0" err="1">
                <a:sym typeface="Wingdings"/>
              </a:rPr>
              <a:t>stimulability</a:t>
            </a:r>
            <a:r>
              <a:rPr lang="en-US" dirty="0">
                <a:sym typeface="Wingdings"/>
              </a:rPr>
              <a:t> and patient understanding</a:t>
            </a:r>
          </a:p>
          <a:p>
            <a:r>
              <a:rPr lang="en-US" dirty="0">
                <a:sym typeface="Wingdings"/>
              </a:rPr>
              <a:t>Patient Education for Lingual Posture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Use mouth model for lingual posture with lateral margins elevated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Describe airflow down the mid-</a:t>
            </a:r>
            <a:r>
              <a:rPr lang="en-US" dirty="0" smtClean="0">
                <a:sym typeface="Wingdings"/>
              </a:rPr>
              <a:t>tongue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Use mirror to pay attention to lip position during production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sh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82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Techniques:</a:t>
            </a:r>
          </a:p>
          <a:p>
            <a:r>
              <a:rPr lang="en-US" b="1" dirty="0"/>
              <a:t>Bite and Push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ym typeface="Wingdings"/>
              </a:rPr>
              <a:t>have patient bite with back teeth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instruct to push against teeth with sides of tongue (may need to do some tactile stimulation with popsicle stick)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as they push, encourage them to feel the mid-tongue “tunnel” and let the air </a:t>
            </a:r>
            <a:r>
              <a:rPr lang="en-US" dirty="0" smtClean="0">
                <a:sym typeface="Wingdings"/>
              </a:rPr>
              <a:t>flow</a:t>
            </a:r>
          </a:p>
          <a:p>
            <a:pPr marL="0" indent="0">
              <a:buNone/>
            </a:pP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   </a:t>
            </a:r>
            <a:r>
              <a:rPr lang="en-US" dirty="0" smtClean="0">
                <a:sym typeface="Wingdings"/>
              </a:rPr>
              <a:t>have patient watch lip position in mirror</a:t>
            </a:r>
            <a:endParaRPr lang="en-US" b="1" dirty="0" smtClean="0"/>
          </a:p>
          <a:p>
            <a:r>
              <a:rPr lang="en-US" b="1" dirty="0" smtClean="0"/>
              <a:t>/s/</a:t>
            </a:r>
            <a:r>
              <a:rPr lang="en-US" b="1" dirty="0" smtClean="0">
                <a:sym typeface="Wingdings"/>
              </a:rPr>
              <a:t>/</a:t>
            </a:r>
            <a:r>
              <a:rPr lang="en-US" b="1" dirty="0" err="1" smtClean="0">
                <a:sym typeface="Wingdings"/>
              </a:rPr>
              <a:t>sh</a:t>
            </a:r>
            <a:r>
              <a:rPr lang="en-US" b="1" dirty="0" smtClean="0">
                <a:sym typeface="Wingdings"/>
              </a:rPr>
              <a:t>/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   </a:t>
            </a:r>
            <a:r>
              <a:rPr lang="en-US" dirty="0" smtClean="0">
                <a:sym typeface="Wingdings"/>
              </a:rPr>
              <a:t>Instruct the patient regarding watching lip position in mirror during the transition from /s/ to /</a:t>
            </a:r>
            <a:r>
              <a:rPr lang="en-US" dirty="0" err="1" smtClean="0">
                <a:sym typeface="Wingdings"/>
              </a:rPr>
              <a:t>sh</a:t>
            </a:r>
            <a:r>
              <a:rPr lang="en-US" dirty="0" smtClean="0">
                <a:sym typeface="Wingdings"/>
              </a:rPr>
              <a:t>/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Depending on age, can describe change in tongue tension…difficult to demonstrate</a:t>
            </a:r>
          </a:p>
          <a:p>
            <a:r>
              <a:rPr lang="en-US" b="1" dirty="0">
                <a:sym typeface="Wingdings"/>
              </a:rPr>
              <a:t>“</a:t>
            </a:r>
            <a:r>
              <a:rPr lang="en-US" b="1" dirty="0" err="1">
                <a:sym typeface="Wingdings"/>
              </a:rPr>
              <a:t>ee</a:t>
            </a:r>
            <a:r>
              <a:rPr lang="en-US" b="1" dirty="0">
                <a:sym typeface="Wingdings"/>
              </a:rPr>
              <a:t>”/s/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have the patient start with “</a:t>
            </a:r>
            <a:r>
              <a:rPr lang="en-US" dirty="0" err="1">
                <a:sym typeface="Wingdings"/>
              </a:rPr>
              <a:t>ee</a:t>
            </a:r>
            <a:r>
              <a:rPr lang="en-US" dirty="0">
                <a:sym typeface="Wingdings"/>
              </a:rPr>
              <a:t>” and transition to /</a:t>
            </a:r>
            <a:r>
              <a:rPr lang="en-US" dirty="0" err="1" smtClean="0">
                <a:sym typeface="Wingdings"/>
              </a:rPr>
              <a:t>sh</a:t>
            </a:r>
            <a:r>
              <a:rPr lang="en-US" dirty="0" smtClean="0">
                <a:sym typeface="Wingdings"/>
              </a:rPr>
              <a:t>/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    the “</a:t>
            </a:r>
            <a:r>
              <a:rPr lang="en-US" dirty="0" err="1">
                <a:sym typeface="Wingdings"/>
              </a:rPr>
              <a:t>ee</a:t>
            </a:r>
            <a:r>
              <a:rPr lang="en-US" dirty="0">
                <a:sym typeface="Wingdings"/>
              </a:rPr>
              <a:t>” position allows for the mid tongue “tunnel</a:t>
            </a:r>
            <a:r>
              <a:rPr lang="en-US" dirty="0" smtClean="0">
                <a:sym typeface="Wingdings"/>
              </a:rPr>
              <a:t>”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have patient watch lip position in mirror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sh</a:t>
            </a:r>
            <a:r>
              <a:rPr lang="en-US" dirty="0" smtClean="0"/>
              <a:t>/ in Isolation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45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Biggest Factor=Jaw Position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ym typeface="Wingdings"/>
              </a:rPr>
              <a:t>If the patient juts their jaw forward, lateralizing /</a:t>
            </a:r>
            <a:r>
              <a:rPr lang="en-US" dirty="0" err="1" smtClean="0">
                <a:sym typeface="Wingdings"/>
              </a:rPr>
              <a:t>sh</a:t>
            </a:r>
            <a:r>
              <a:rPr lang="en-US" dirty="0" smtClean="0">
                <a:sym typeface="Wingdings"/>
              </a:rPr>
              <a:t>/ </a:t>
            </a:r>
            <a:r>
              <a:rPr lang="en-US" dirty="0">
                <a:sym typeface="Wingdings"/>
              </a:rPr>
              <a:t>will be easier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Having the patient keep their teeth closed while using techniques described in previous slide will help eliminate </a:t>
            </a:r>
            <a:r>
              <a:rPr lang="en-US" dirty="0" smtClean="0">
                <a:sym typeface="Wingdings"/>
              </a:rPr>
              <a:t>laterality</a:t>
            </a:r>
          </a:p>
          <a:p>
            <a:r>
              <a:rPr lang="en-US" dirty="0" smtClean="0">
                <a:sym typeface="Wingdings"/>
              </a:rPr>
              <a:t>Main Goal=keep mid tongue down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try small piece of food item (e.g. sprinkle, Cheerio) for tactile feedback on mid tongue during nice easy production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If small open bite, have patient put popsicle stick along length of tongue to restrict elevation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That Darn Lateral /</a:t>
            </a:r>
            <a:r>
              <a:rPr lang="en-US" dirty="0" err="1" smtClean="0"/>
              <a:t>sh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Trouble Shooting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2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patient successfully produces the /</a:t>
            </a:r>
            <a:r>
              <a:rPr lang="en-US" dirty="0" err="1" smtClean="0"/>
              <a:t>sh</a:t>
            </a:r>
            <a:r>
              <a:rPr lang="en-US" dirty="0" smtClean="0"/>
              <a:t>/</a:t>
            </a:r>
            <a:r>
              <a:rPr lang="en-US" dirty="0"/>
              <a:t>…move on to a traditional therapy model with syllables, words, phrases, sentences, oral reading, structured conversation and unstructured conversation</a:t>
            </a:r>
          </a:p>
          <a:p>
            <a:r>
              <a:rPr lang="en-US" dirty="0"/>
              <a:t>When having the patient produce /</a:t>
            </a:r>
            <a:r>
              <a:rPr lang="en-US" dirty="0" err="1" smtClean="0"/>
              <a:t>sh</a:t>
            </a:r>
            <a:r>
              <a:rPr lang="en-US" dirty="0" smtClean="0"/>
              <a:t>/ </a:t>
            </a:r>
            <a:r>
              <a:rPr lang="en-US" dirty="0"/>
              <a:t>at the different levels, be sure to continue to watch for jaw stability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/</a:t>
            </a:r>
            <a:r>
              <a:rPr lang="en-US" dirty="0" err="1" smtClean="0"/>
              <a:t>sh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Contraindications for Articulation </a:t>
            </a:r>
            <a:r>
              <a:rPr lang="en-US" dirty="0" smtClean="0"/>
              <a:t>Therapy Only</a:t>
            </a:r>
            <a:endParaRPr lang="en-US" dirty="0" smtClean="0"/>
          </a:p>
          <a:p>
            <a:pPr marL="301943" lvl="1" indent="0">
              <a:buNone/>
            </a:pPr>
            <a:r>
              <a:rPr lang="en-US" dirty="0" smtClean="0"/>
              <a:t>1) </a:t>
            </a:r>
            <a:r>
              <a:rPr lang="en-US" dirty="0" err="1" smtClean="0"/>
              <a:t>Ankyloglossia</a:t>
            </a:r>
            <a:endParaRPr lang="en-US" dirty="0" smtClean="0"/>
          </a:p>
          <a:p>
            <a:pPr lvl="2"/>
            <a:r>
              <a:rPr lang="en-US" dirty="0" smtClean="0"/>
              <a:t>Lingual (anterior and posterior)</a:t>
            </a:r>
          </a:p>
          <a:p>
            <a:pPr lvl="2"/>
            <a:endParaRPr lang="en-US" dirty="0" smtClean="0"/>
          </a:p>
          <a:p>
            <a:pPr marL="301943" lvl="1" indent="0">
              <a:buNone/>
            </a:pPr>
            <a:r>
              <a:rPr lang="en-US" dirty="0" smtClean="0"/>
              <a:t>2) Noxious Oral Habit</a:t>
            </a:r>
          </a:p>
          <a:p>
            <a:pPr marL="301943" lvl="1" indent="0">
              <a:buNone/>
            </a:pPr>
            <a:endParaRPr lang="en-US" dirty="0" smtClean="0"/>
          </a:p>
          <a:p>
            <a:pPr marL="301943" lvl="1" indent="0">
              <a:buNone/>
            </a:pPr>
            <a:r>
              <a:rPr lang="en-US" dirty="0" smtClean="0"/>
              <a:t>3) Dentition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Mechanism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38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Age to treat…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ym typeface="Wingdings"/>
              </a:rPr>
              <a:t> No specific age--depends on </a:t>
            </a:r>
            <a:r>
              <a:rPr lang="en-US" dirty="0" err="1">
                <a:sym typeface="Wingdings"/>
              </a:rPr>
              <a:t>stimulability</a:t>
            </a:r>
            <a:r>
              <a:rPr lang="en-US" dirty="0">
                <a:sym typeface="Wingdings"/>
              </a:rPr>
              <a:t> and patient understanding</a:t>
            </a:r>
          </a:p>
          <a:p>
            <a:r>
              <a:rPr lang="en-US" dirty="0">
                <a:sym typeface="Wingdings"/>
              </a:rPr>
              <a:t>Patient Education for Lingual Posture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Use mouth model for lingual posture with lateral margins elevated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Describe airflow down the mid-</a:t>
            </a:r>
            <a:r>
              <a:rPr lang="en-US" dirty="0" smtClean="0">
                <a:sym typeface="Wingdings"/>
              </a:rPr>
              <a:t>tongue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Explain that there will be a stop in airflow and a build up in pressure to produce /</a:t>
            </a:r>
            <a:r>
              <a:rPr lang="en-US" dirty="0" err="1" smtClean="0">
                <a:sym typeface="Wingdings"/>
              </a:rPr>
              <a:t>ch</a:t>
            </a:r>
            <a:r>
              <a:rPr lang="en-US" dirty="0" smtClean="0">
                <a:sym typeface="Wingdings"/>
              </a:rPr>
              <a:t>/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    Use mirror to pay attention to lip position during </a:t>
            </a:r>
            <a:r>
              <a:rPr lang="en-US" dirty="0" smtClean="0">
                <a:sym typeface="Wingdings"/>
              </a:rPr>
              <a:t>production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ch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73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Techniques:</a:t>
            </a:r>
          </a:p>
          <a:p>
            <a:r>
              <a:rPr lang="en-US" b="1" dirty="0" smtClean="0"/>
              <a:t>/</a:t>
            </a:r>
            <a:r>
              <a:rPr lang="en-US" b="1" dirty="0" err="1" smtClean="0"/>
              <a:t>sh</a:t>
            </a:r>
            <a:r>
              <a:rPr lang="en-US" b="1" dirty="0" smtClean="0"/>
              <a:t>/</a:t>
            </a:r>
            <a:r>
              <a:rPr lang="en-US" b="1" dirty="0" smtClean="0">
                <a:sym typeface="Wingdings"/>
              </a:rPr>
              <a:t>/</a:t>
            </a:r>
            <a:r>
              <a:rPr lang="en-US" b="1" dirty="0" err="1" smtClean="0">
                <a:sym typeface="Wingdings"/>
              </a:rPr>
              <a:t>ch</a:t>
            </a:r>
            <a:r>
              <a:rPr lang="en-US" b="1" dirty="0" smtClean="0">
                <a:sym typeface="Wingdings"/>
              </a:rPr>
              <a:t>/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u</a:t>
            </a:r>
            <a:r>
              <a:rPr lang="en-US" dirty="0" smtClean="0"/>
              <a:t>se base skills of /</a:t>
            </a:r>
            <a:r>
              <a:rPr lang="en-US" dirty="0" err="1" smtClean="0"/>
              <a:t>sh</a:t>
            </a:r>
            <a:r>
              <a:rPr lang="en-US" dirty="0" smtClean="0"/>
              <a:t>/ to build upon for /</a:t>
            </a:r>
            <a:r>
              <a:rPr lang="en-US" dirty="0" err="1" smtClean="0"/>
              <a:t>ch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have the patient practice with /s/ and to lift tongue tip to stop airflow for production of /t/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have them generalize the stopping of airflow of /</a:t>
            </a:r>
            <a:r>
              <a:rPr lang="en-US" dirty="0" err="1" smtClean="0">
                <a:sym typeface="Wingdings"/>
              </a:rPr>
              <a:t>sh</a:t>
            </a:r>
            <a:r>
              <a:rPr lang="en-US" dirty="0" smtClean="0">
                <a:sym typeface="Wingdings"/>
              </a:rPr>
              <a:t>/ for /</a:t>
            </a:r>
            <a:r>
              <a:rPr lang="en-US" dirty="0" err="1" smtClean="0">
                <a:sym typeface="Wingdings"/>
              </a:rPr>
              <a:t>ch</a:t>
            </a:r>
            <a:r>
              <a:rPr lang="en-US" dirty="0" smtClean="0">
                <a:sym typeface="Wingdings"/>
              </a:rPr>
              <a:t>/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remember to have them watch lip position in mirror</a:t>
            </a:r>
          </a:p>
          <a:p>
            <a:r>
              <a:rPr lang="en-US" dirty="0" smtClean="0">
                <a:sym typeface="Wingdings"/>
              </a:rPr>
              <a:t>If production is lateral: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have the patient keep their back teeth together during attempts to discourage jaw protrusion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ch</a:t>
            </a:r>
            <a:r>
              <a:rPr lang="en-US" dirty="0" smtClean="0"/>
              <a:t>/ in Isolation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28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patient successfully produces the </a:t>
            </a:r>
            <a:r>
              <a:rPr lang="en-US" dirty="0" smtClean="0"/>
              <a:t>/</a:t>
            </a:r>
            <a:r>
              <a:rPr lang="en-US" dirty="0" err="1" smtClean="0"/>
              <a:t>ch</a:t>
            </a:r>
            <a:r>
              <a:rPr lang="en-US" dirty="0" smtClean="0"/>
              <a:t>/</a:t>
            </a:r>
            <a:r>
              <a:rPr lang="en-US" dirty="0"/>
              <a:t>…move on to a traditional therapy model with syllables, words, phrases, sentences, oral reading, structured conversation and unstructured conversation</a:t>
            </a:r>
          </a:p>
          <a:p>
            <a:r>
              <a:rPr lang="en-US" dirty="0"/>
              <a:t>When having the patient produce </a:t>
            </a:r>
            <a:r>
              <a:rPr lang="en-US" dirty="0" smtClean="0"/>
              <a:t>/</a:t>
            </a:r>
            <a:r>
              <a:rPr lang="en-US" dirty="0" err="1" smtClean="0"/>
              <a:t>ch</a:t>
            </a:r>
            <a:r>
              <a:rPr lang="en-US" dirty="0" smtClean="0"/>
              <a:t>/ </a:t>
            </a:r>
            <a:r>
              <a:rPr lang="en-US" dirty="0"/>
              <a:t>at the different levels, be sure to continue to watch for jaw stability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/</a:t>
            </a:r>
            <a:r>
              <a:rPr lang="en-US" dirty="0" err="1" smtClean="0"/>
              <a:t>ch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30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Parental Involvement—I explain to parents that they are the ones that live with the patient, so it is important that they know the treatment goals and techniques. </a:t>
            </a:r>
          </a:p>
          <a:p>
            <a:r>
              <a:rPr lang="en-US" dirty="0" smtClean="0"/>
              <a:t>Ideal Situation: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Having parents in session to hear language SLP uses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Watching techniques for at home carry over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Having parents come in for a short instructional session could help—not just worksheets for home practice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Treatment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7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Ankyloglossia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Somewhat thick, anterior tie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Thin, </a:t>
            </a:r>
            <a:r>
              <a:rPr lang="en-US" dirty="0" smtClean="0"/>
              <a:t>posterior </a:t>
            </a:r>
            <a:r>
              <a:rPr lang="en-US" dirty="0"/>
              <a:t>t</a:t>
            </a:r>
            <a:r>
              <a:rPr lang="en-US" dirty="0" smtClean="0"/>
              <a:t>ie</a:t>
            </a:r>
            <a:endParaRPr lang="en-US" dirty="0"/>
          </a:p>
        </p:txBody>
      </p:sp>
      <p:pic>
        <p:nvPicPr>
          <p:cNvPr id="20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23575" b="23575"/>
          <a:stretch>
            <a:fillRect/>
          </a:stretch>
        </p:blipFill>
        <p:spPr/>
      </p:pic>
      <p:pic>
        <p:nvPicPr>
          <p:cNvPr id="23" name="Content Placeholder 2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882" r="2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21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Step 1: Evaluate </a:t>
            </a:r>
          </a:p>
          <a:p>
            <a:pPr marL="0" indent="0">
              <a:buNone/>
            </a:pPr>
            <a:r>
              <a:rPr lang="en-US" dirty="0" smtClean="0"/>
              <a:t>Look for lingual range of motion </a:t>
            </a:r>
            <a:r>
              <a:rPr lang="en-US" dirty="0" smtClean="0"/>
              <a:t>(anterior and lateral)</a:t>
            </a:r>
            <a:endParaRPr lang="en-US" dirty="0" smtClean="0"/>
          </a:p>
          <a:p>
            <a:r>
              <a:rPr lang="en-US" dirty="0" smtClean="0"/>
              <a:t>For Example: </a:t>
            </a:r>
          </a:p>
          <a:p>
            <a:pPr lvl="2"/>
            <a:r>
              <a:rPr lang="en-US" dirty="0" smtClean="0"/>
              <a:t>Elevation/Depression</a:t>
            </a:r>
          </a:p>
          <a:p>
            <a:pPr lvl="2"/>
            <a:r>
              <a:rPr lang="en-US" dirty="0" smtClean="0"/>
              <a:t>Lateral movement</a:t>
            </a:r>
          </a:p>
          <a:p>
            <a:pPr lvl="2"/>
            <a:r>
              <a:rPr lang="en-US" dirty="0" smtClean="0"/>
              <a:t>Protrusion/Retraction</a:t>
            </a:r>
          </a:p>
          <a:p>
            <a:pPr marL="627063" lvl="2" indent="0">
              <a:buNone/>
            </a:pPr>
            <a:r>
              <a:rPr lang="en-US" dirty="0" smtClean="0"/>
              <a:t>**If mandible accompanies movement, may indicate limited ROM</a:t>
            </a:r>
          </a:p>
          <a:p>
            <a:pPr marL="627063" lvl="2" indent="0">
              <a:buNone/>
            </a:pPr>
            <a:r>
              <a:rPr lang="en-US" dirty="0" smtClean="0"/>
              <a:t>**Physicians, dentists and orthodontists may miss the </a:t>
            </a:r>
            <a:r>
              <a:rPr lang="en-US" dirty="0" err="1" smtClean="0"/>
              <a:t>ankyloglossia</a:t>
            </a:r>
            <a:r>
              <a:rPr lang="en-US" dirty="0" smtClean="0"/>
              <a:t>!! You are the expert, now that you know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Ankyloglossia</a:t>
            </a:r>
            <a:r>
              <a:rPr lang="en-US" dirty="0" smtClean="0"/>
              <a:t>—Determining Course of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25134"/>
            <a:ext cx="7814733" cy="4351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Step 2: Refer, depending on setting</a:t>
            </a:r>
          </a:p>
          <a:p>
            <a:pPr lvl="1"/>
            <a:r>
              <a:rPr lang="en-US" dirty="0" smtClean="0"/>
              <a:t>Check policy regarding medical/dental referral</a:t>
            </a:r>
          </a:p>
          <a:p>
            <a:pPr marL="627063" lvl="2" indent="0">
              <a:buNone/>
            </a:pPr>
            <a:r>
              <a:rPr lang="en-US" dirty="0"/>
              <a:t>	</a:t>
            </a:r>
            <a:r>
              <a:rPr lang="en-US" dirty="0" smtClean="0">
                <a:sym typeface="Wingdings"/>
              </a:rPr>
              <a:t>Caution with school-based referral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Research potential providers to perform </a:t>
            </a:r>
            <a:r>
              <a:rPr lang="en-US" dirty="0" err="1" smtClean="0"/>
              <a:t>frenectomy</a:t>
            </a:r>
            <a:endParaRPr lang="en-US" dirty="0" smtClean="0"/>
          </a:p>
          <a:p>
            <a:pPr marL="914400" lvl="3" indent="0">
              <a:buNone/>
            </a:pPr>
            <a:r>
              <a:rPr lang="en-US" dirty="0" smtClean="0">
                <a:sym typeface="Wingdings"/>
              </a:rPr>
              <a:t>Most of the time oral surgeon or dentist</a:t>
            </a:r>
          </a:p>
          <a:p>
            <a:pPr marL="914400" lvl="3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Laser </a:t>
            </a:r>
            <a:r>
              <a:rPr lang="en-US" dirty="0" smtClean="0">
                <a:sym typeface="Wingdings"/>
              </a:rPr>
              <a:t>vs. </a:t>
            </a:r>
            <a:r>
              <a:rPr lang="en-US" dirty="0" smtClean="0">
                <a:sym typeface="Wingdings"/>
              </a:rPr>
              <a:t>scalpel</a:t>
            </a:r>
          </a:p>
          <a:p>
            <a:pPr marL="914400" lvl="3" indent="0">
              <a:buNone/>
            </a:pPr>
            <a:r>
              <a:rPr lang="en-US" dirty="0" smtClean="0">
                <a:sym typeface="Wingdings"/>
              </a:rPr>
              <a:t>Counsel patients/parents regarding what to expect</a:t>
            </a:r>
          </a:p>
          <a:p>
            <a:pPr marL="914400" lvl="3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--some lingual pain and treat with pain reducers</a:t>
            </a:r>
          </a:p>
          <a:p>
            <a:pPr marL="914400" lvl="3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--some wet scabs (white in appearance)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Ankyloglossia</a:t>
            </a:r>
            <a:r>
              <a:rPr lang="en-US" dirty="0" smtClean="0"/>
              <a:t>-Referring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567" y="5396610"/>
            <a:ext cx="1297517" cy="10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9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3: Therapy to always follow-up post </a:t>
            </a:r>
            <a:r>
              <a:rPr lang="en-US" dirty="0" err="1" smtClean="0"/>
              <a:t>frenectomy</a:t>
            </a:r>
            <a:endParaRPr lang="en-US" dirty="0" smtClean="0"/>
          </a:p>
          <a:p>
            <a:r>
              <a:rPr lang="en-US" dirty="0" smtClean="0"/>
              <a:t>1-2 weeks post procedure</a:t>
            </a:r>
          </a:p>
          <a:p>
            <a:pPr lvl="1"/>
            <a:r>
              <a:rPr lang="en-US" dirty="0" smtClean="0"/>
              <a:t>Target lingual ROM</a:t>
            </a:r>
          </a:p>
          <a:p>
            <a:pPr lvl="1"/>
            <a:r>
              <a:rPr lang="en-US" dirty="0" smtClean="0"/>
              <a:t>Target lingual posture for at rest and during speech to keep tongue up and off of surgery site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Ankyloglossia</a:t>
            </a:r>
            <a:r>
              <a:rPr lang="en-US" dirty="0" smtClean="0"/>
              <a:t>-Post </a:t>
            </a:r>
            <a:r>
              <a:rPr lang="en-US" dirty="0" err="1" smtClean="0"/>
              <a:t>Frenectomy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5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601391" cy="3563526"/>
          </a:xfrm>
        </p:spPr>
        <p:txBody>
          <a:bodyPr/>
          <a:lstStyle/>
          <a:p>
            <a:r>
              <a:rPr lang="en-US" dirty="0" err="1" smtClean="0"/>
              <a:t>Thumbsucking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Tongue Sucking</a:t>
            </a:r>
          </a:p>
          <a:p>
            <a:endParaRPr lang="en-US" dirty="0" smtClean="0"/>
          </a:p>
          <a:p>
            <a:r>
              <a:rPr lang="en-US" dirty="0" smtClean="0"/>
              <a:t>Sippy Cup Use</a:t>
            </a:r>
          </a:p>
          <a:p>
            <a:endParaRPr lang="en-US" dirty="0" smtClean="0"/>
          </a:p>
          <a:p>
            <a:r>
              <a:rPr lang="en-US" dirty="0" smtClean="0"/>
              <a:t>Digit Sucking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Noxious Oral Habit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4471475"/>
            <a:ext cx="1946149" cy="1767517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91" y="2651728"/>
            <a:ext cx="3089017" cy="17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33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Considerations: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Parent Involvement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Rationale: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Noxious Oral Habit</a:t>
            </a:r>
            <a:endParaRPr lang="en-US" dirty="0"/>
          </a:p>
        </p:txBody>
      </p:sp>
      <p:pic>
        <p:nvPicPr>
          <p:cNvPr id="4" name="Content Placeholder 3" descr="Emma Befo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6999"/>
          <a:stretch>
            <a:fillRect/>
          </a:stretch>
        </p:blipFill>
        <p:spPr>
          <a:xfrm>
            <a:off x="3831668" y="1887419"/>
            <a:ext cx="3109124" cy="2029092"/>
          </a:xfrm>
          <a:prstGeom prst="rect">
            <a:avLst/>
          </a:prstGeom>
        </p:spPr>
      </p:pic>
      <p:pic>
        <p:nvPicPr>
          <p:cNvPr id="6" name="Picture 4" descr="Emma Af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57" y="4001853"/>
            <a:ext cx="3630915" cy="203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81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436</TotalTime>
  <Words>2218</Words>
  <Application>Microsoft Macintosh PowerPoint</Application>
  <PresentationFormat>On-screen Show (4:3)</PresentationFormat>
  <Paragraphs>235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Waveform</vt:lpstr>
      <vt:lpstr>Trouble Shooting the Stubborn /s/, /r/, /sh/ and /ch/</vt:lpstr>
      <vt:lpstr>Goals for Webinar</vt:lpstr>
      <vt:lpstr>Oral Mechanism Exam</vt:lpstr>
      <vt:lpstr>Ankyloglossia</vt:lpstr>
      <vt:lpstr>Ankyloglossia—Determining Course of Action</vt:lpstr>
      <vt:lpstr>Ankyloglossia-Referring</vt:lpstr>
      <vt:lpstr>Ankyloglossia-Post Frenectomy</vt:lpstr>
      <vt:lpstr>Noxious Oral Habit</vt:lpstr>
      <vt:lpstr>Addressing Noxious Oral Habit</vt:lpstr>
      <vt:lpstr>Dentition</vt:lpstr>
      <vt:lpstr>Orthodontic Considerations</vt:lpstr>
      <vt:lpstr>Pre-Speech Work--Oral Proprioception</vt:lpstr>
      <vt:lpstr>Laura’s Treatment Focus for Targeting Oral Proprioception</vt:lpstr>
      <vt:lpstr>Hearing/Seeing Speech Differently</vt:lpstr>
      <vt:lpstr>/r/</vt:lpstr>
      <vt:lpstr>Back up /r/</vt:lpstr>
      <vt:lpstr>/r/ in Isolation</vt:lpstr>
      <vt:lpstr>/r/ Syllable</vt:lpstr>
      <vt:lpstr>/r/ Words</vt:lpstr>
      <vt:lpstr>/or/</vt:lpstr>
      <vt:lpstr>/s/</vt:lpstr>
      <vt:lpstr>/s/</vt:lpstr>
      <vt:lpstr>/s/ in Isolation</vt:lpstr>
      <vt:lpstr>That Darn Lateral /s/</vt:lpstr>
      <vt:lpstr>Next Steps for /s/</vt:lpstr>
      <vt:lpstr>/sh/</vt:lpstr>
      <vt:lpstr>/sh/ in Isolation</vt:lpstr>
      <vt:lpstr>That Darn Lateral /sh/ Trouble Shooting</vt:lpstr>
      <vt:lpstr>Next Steps for /sh/</vt:lpstr>
      <vt:lpstr>/ch/</vt:lpstr>
      <vt:lpstr>/ch/ in Isolation</vt:lpstr>
      <vt:lpstr>Next Steps for /ch/</vt:lpstr>
      <vt:lpstr>Key to Treatment Success</vt:lpstr>
    </vt:vector>
  </TitlesOfParts>
  <Company>Speech &amp; Language Pathology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 Shooting the Stubborn /s/, /r/, /sh/ and /ch/</dc:title>
  <dc:creator>Laura Powell</dc:creator>
  <cp:lastModifiedBy>Laura Powell</cp:lastModifiedBy>
  <cp:revision>27</cp:revision>
  <dcterms:created xsi:type="dcterms:W3CDTF">2016-07-11T18:39:18Z</dcterms:created>
  <dcterms:modified xsi:type="dcterms:W3CDTF">2016-07-12T05:41:12Z</dcterms:modified>
</cp:coreProperties>
</file>