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ppt/notesSlides/notesSlide1.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Layouts/slideLayout17.xml" ContentType="application/vnd.openxmlformats-officedocument.presentationml.slideLayout+xml"/>
  <Override PartName="/ppt/slides/slide16.xml" ContentType="application/vnd.openxmlformats-officedocument.presentationml.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Layouts/slideLayout18.xml" ContentType="application/vnd.openxmlformats-officedocument.presentationml.slideLayout+xml"/>
  <Override PartName="/ppt/slides/slide17.xml" ContentType="application/vnd.openxmlformats-officedocument.presentationml.slide+xml"/>
  <Override PartName="/ppt/slideLayouts/slideLayout14.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35"/>
  </p:notesMasterIdLst>
  <p:sldIdLst>
    <p:sldId id="256" r:id="rId2"/>
    <p:sldId id="258" r:id="rId3"/>
    <p:sldId id="260" r:id="rId4"/>
    <p:sldId id="266" r:id="rId5"/>
    <p:sldId id="265" r:id="rId6"/>
    <p:sldId id="270" r:id="rId7"/>
    <p:sldId id="276" r:id="rId8"/>
    <p:sldId id="277" r:id="rId9"/>
    <p:sldId id="278" r:id="rId10"/>
    <p:sldId id="271" r:id="rId11"/>
    <p:sldId id="279" r:id="rId12"/>
    <p:sldId id="286" r:id="rId13"/>
    <p:sldId id="285" r:id="rId14"/>
    <p:sldId id="269" r:id="rId15"/>
    <p:sldId id="290" r:id="rId16"/>
    <p:sldId id="287" r:id="rId17"/>
    <p:sldId id="288" r:id="rId18"/>
    <p:sldId id="289" r:id="rId19"/>
    <p:sldId id="297" r:id="rId20"/>
    <p:sldId id="280" r:id="rId21"/>
    <p:sldId id="272" r:id="rId22"/>
    <p:sldId id="282" r:id="rId23"/>
    <p:sldId id="281" r:id="rId24"/>
    <p:sldId id="275" r:id="rId25"/>
    <p:sldId id="268" r:id="rId26"/>
    <p:sldId id="296" r:id="rId27"/>
    <p:sldId id="291" r:id="rId28"/>
    <p:sldId id="293" r:id="rId29"/>
    <p:sldId id="294" r:id="rId30"/>
    <p:sldId id="295" r:id="rId31"/>
    <p:sldId id="292" r:id="rId32"/>
    <p:sldId id="283" r:id="rId33"/>
    <p:sldId id="284"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88" d="100"/>
          <a:sy n="88" d="100"/>
        </p:scale>
        <p:origin x="-928"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5F4D15-B223-5F4C-952D-0F3DFCACDD7C}" type="datetimeFigureOut">
              <a:rPr lang="en-US" smtClean="0"/>
              <a:pPr/>
              <a:t>7/31/17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38F5E3-8038-E040-8066-841FB84B135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SMART goals:</a:t>
            </a:r>
            <a:r>
              <a:rPr lang="en-US" baseline="0" dirty="0" smtClean="0"/>
              <a:t> Specific, Measureable, Attainable, Realistic, Timely</a:t>
            </a:r>
            <a:endParaRPr lang="en-US" dirty="0"/>
          </a:p>
        </p:txBody>
      </p:sp>
      <p:sp>
        <p:nvSpPr>
          <p:cNvPr id="4" name="Slide Number Placeholder 3"/>
          <p:cNvSpPr>
            <a:spLocks noGrp="1"/>
          </p:cNvSpPr>
          <p:nvPr>
            <p:ph type="sldNum" sz="quarter" idx="10"/>
          </p:nvPr>
        </p:nvSpPr>
        <p:spPr/>
        <p:txBody>
          <a:bodyPr/>
          <a:lstStyle/>
          <a:p>
            <a:fld id="{CB38F5E3-8038-E040-8066-841FB84B1350}"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28F87821-F227-E94D-B01A-050D20083FA7}" type="datetimeFigureOut">
              <a:rPr lang="en-US" smtClean="0"/>
              <a:pPr/>
              <a:t>7/31/17</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8F87821-F227-E94D-B01A-050D20083FA7}" type="datetimeFigureOut">
              <a:rPr lang="en-US" smtClean="0"/>
              <a:pPr/>
              <a:t>7/31/17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8DC0E-C994-4945-9C81-B9164D7C29B0}"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8F87821-F227-E94D-B01A-050D20083FA7}" type="datetimeFigureOut">
              <a:rPr lang="en-US" smtClean="0"/>
              <a:pPr/>
              <a:t>7/31/17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C8DC0E-C994-4945-9C81-B9164D7C29B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28F87821-F227-E94D-B01A-050D20083FA7}" type="datetimeFigureOut">
              <a:rPr lang="en-US" smtClean="0"/>
              <a:pPr/>
              <a:t>7/31/17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C8DC0E-C994-4945-9C81-B9164D7C29B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28F87821-F227-E94D-B01A-050D20083FA7}" type="datetimeFigureOut">
              <a:rPr lang="en-US" smtClean="0"/>
              <a:pPr/>
              <a:t>7/31/17</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28F87821-F227-E94D-B01A-050D20083FA7}" type="datetimeFigureOut">
              <a:rPr lang="en-US" smtClean="0"/>
              <a:pPr/>
              <a:t>7/31/17</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DC8DC0E-C994-4945-9C81-B9164D7C29B0}"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F87821-F227-E94D-B01A-050D20083FA7}" type="datetimeFigureOut">
              <a:rPr lang="en-US" smtClean="0"/>
              <a:pPr/>
              <a:t>7/31/17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8DC0E-C994-4945-9C81-B9164D7C29B0}"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28F87821-F227-E94D-B01A-050D20083FA7}" type="datetimeFigureOut">
              <a:rPr lang="en-US" smtClean="0"/>
              <a:pPr/>
              <a:t>7/31/17</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2DC8DC0E-C994-4945-9C81-B9164D7C29B0}"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28F87821-F227-E94D-B01A-050D20083FA7}" type="datetimeFigureOut">
              <a:rPr lang="en-US" smtClean="0"/>
              <a:pPr/>
              <a:t>7/31/17</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2DC8DC0E-C994-4945-9C81-B9164D7C29B0}"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28F87821-F227-E94D-B01A-050D20083FA7}" type="datetimeFigureOut">
              <a:rPr lang="en-US" smtClean="0"/>
              <a:pPr/>
              <a:t>7/31/17</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DC8DC0E-C994-4945-9C81-B9164D7C29B0}"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8F87821-F227-E94D-B01A-050D20083FA7}" type="datetimeFigureOut">
              <a:rPr lang="en-US" smtClean="0"/>
              <a:pPr/>
              <a:t>7/31/17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8DC0E-C994-4945-9C81-B9164D7C29B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8F87821-F227-E94D-B01A-050D20083FA7}" type="datetimeFigureOut">
              <a:rPr lang="en-US" smtClean="0"/>
              <a:pPr/>
              <a:t>7/31/17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8DC0E-C994-4945-9C81-B9164D7C29B0}"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8F87821-F227-E94D-B01A-050D20083FA7}" type="datetimeFigureOut">
              <a:rPr lang="en-US" smtClean="0"/>
              <a:pPr/>
              <a:t>7/31/17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8DC0E-C994-4945-9C81-B9164D7C29B0}"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8F87821-F227-E94D-B01A-050D20083FA7}" type="datetimeFigureOut">
              <a:rPr lang="en-US" smtClean="0"/>
              <a:pPr/>
              <a:t>7/31/17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8DC0E-C994-4945-9C81-B9164D7C29B0}"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28F87821-F227-E94D-B01A-050D20083FA7}" type="datetimeFigureOut">
              <a:rPr lang="en-US" smtClean="0"/>
              <a:pPr/>
              <a:t>7/31/17</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28F87821-F227-E94D-B01A-050D20083FA7}" type="datetimeFigureOut">
              <a:rPr lang="en-US" smtClean="0"/>
              <a:pPr/>
              <a:t>7/31/17</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2DC8DC0E-C994-4945-9C81-B9164D7C29B0}"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8F87821-F227-E94D-B01A-050D20083FA7}" type="datetimeFigureOut">
              <a:rPr lang="en-US" smtClean="0"/>
              <a:pPr/>
              <a:t>7/31/17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8DC0E-C994-4945-9C81-B9164D7C29B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8F87821-F227-E94D-B01A-050D20083FA7}" type="datetimeFigureOut">
              <a:rPr lang="en-US" smtClean="0"/>
              <a:pPr/>
              <a:t>7/31/17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C8DC0E-C994-4945-9C81-B9164D7C29B0}"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8F87821-F227-E94D-B01A-050D20083FA7}" type="datetimeFigureOut">
              <a:rPr lang="en-US" smtClean="0"/>
              <a:pPr/>
              <a:t>7/31/17</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2DC8DC0E-C994-4945-9C81-B9164D7C29B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8F87821-F227-E94D-B01A-050D20083FA7}" type="datetimeFigureOut">
              <a:rPr lang="en-US" smtClean="0"/>
              <a:pPr/>
              <a:t>7/31/17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8DC0E-C994-4945-9C81-B9164D7C29B0}"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28F87821-F227-E94D-B01A-050D20083FA7}" type="datetimeFigureOut">
              <a:rPr lang="en-US" smtClean="0"/>
              <a:pPr/>
              <a:t>7/31/17</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2DC8DC0E-C994-4945-9C81-B9164D7C29B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16.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tennessee.gov/assets/entities/education/attachments/se_eligibility_speech_lang_imp_gen_res_pkt.pdf" TargetMode="External"/><Relationship Id="rId4" Type="http://schemas.openxmlformats.org/officeDocument/2006/relationships/hyperlink" Target="http://tennessee.gov/assets/entities/education/attachments/se_eligibility_speech_lang_imp_fluency_res_pkt.pdf" TargetMode="External"/><Relationship Id="rId5" Type="http://schemas.openxmlformats.org/officeDocument/2006/relationships/hyperlink" Target="http://tennessee.gov/assets/entities/education/attachments/se_eligibility_speech_lang_imp_voice_res_pkt.pdf" TargetMode="External"/><Relationship Id="rId6" Type="http://schemas.openxmlformats.org/officeDocument/2006/relationships/hyperlink" Target="https://www.tn.gov/assets/entities/education/attachments/se_eligibility_sp-lang_svr-rating-scale_ed4070.pdf" TargetMode="External"/><Relationship Id="rId1" Type="http://schemas.openxmlformats.org/officeDocument/2006/relationships/slideLayout" Target="../slideLayouts/slideLayout2.xml"/><Relationship Id="rId2" Type="http://schemas.openxmlformats.org/officeDocument/2006/relationships/hyperlink" Target="http://tennessee.gov/assets/entities/education/attachments/se_eligibility_speech_lang_imp_lang_res_pkt.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sped.sbcsc.k12.in.us/iiep/iepprocess/rubrics.html" TargetMode="External"/><Relationship Id="rId4" Type="http://schemas.openxmlformats.org/officeDocument/2006/relationships/hyperlink" Target="http://www.mnsu.edu/comdis/isad10/papers/therapy10/burns10/burns10.html" TargetMode="External"/><Relationship Id="rId1" Type="http://schemas.openxmlformats.org/officeDocument/2006/relationships/slideLayout" Target="../slideLayouts/slideLayout2.xml"/><Relationship Id="rId2" Type="http://schemas.openxmlformats.org/officeDocument/2006/relationships/hyperlink" Target="http://blog.slptoolkit.com/criterion-reference-tests-vs-rubrics-vs-whatever-i-can-grab/"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Using Rubrics in Speech-Language Pathology</a:t>
            </a:r>
            <a:endParaRPr lang="en-US" dirty="0"/>
          </a:p>
        </p:txBody>
      </p:sp>
      <p:sp>
        <p:nvSpPr>
          <p:cNvPr id="3" name="Subtitle 2"/>
          <p:cNvSpPr>
            <a:spLocks noGrp="1"/>
          </p:cNvSpPr>
          <p:nvPr>
            <p:ph type="subTitle" idx="1"/>
          </p:nvPr>
        </p:nvSpPr>
        <p:spPr/>
        <p:txBody>
          <a:bodyPr/>
          <a:lstStyle/>
          <a:p>
            <a:r>
              <a:rPr lang="en-US" dirty="0" smtClean="0"/>
              <a:t>A comprehensive option for data collection, treatment planning, and writing goals.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Intervention</a:t>
            </a:r>
            <a:endParaRPr lang="en-US" dirty="0"/>
          </a:p>
        </p:txBody>
      </p:sp>
      <p:pic>
        <p:nvPicPr>
          <p:cNvPr id="10" name="Picture 9" descr="Rubric MLU.png"/>
          <p:cNvPicPr>
            <a:picLocks noChangeAspect="1"/>
          </p:cNvPicPr>
          <p:nvPr/>
        </p:nvPicPr>
        <p:blipFill>
          <a:blip r:embed="rId2"/>
          <a:stretch>
            <a:fillRect/>
          </a:stretch>
        </p:blipFill>
        <p:spPr>
          <a:xfrm>
            <a:off x="240136" y="1066554"/>
            <a:ext cx="8699500" cy="59055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Intervention</a:t>
            </a:r>
            <a:endParaRPr lang="en-US" dirty="0"/>
          </a:p>
        </p:txBody>
      </p:sp>
      <p:pic>
        <p:nvPicPr>
          <p:cNvPr id="4" name="Picture 3" descr="Rubric for MLU completed.png"/>
          <p:cNvPicPr>
            <a:picLocks noChangeAspect="1"/>
          </p:cNvPicPr>
          <p:nvPr/>
        </p:nvPicPr>
        <p:blipFill>
          <a:blip r:embed="rId2"/>
          <a:stretch>
            <a:fillRect/>
          </a:stretch>
        </p:blipFill>
        <p:spPr>
          <a:xfrm>
            <a:off x="273050" y="1062528"/>
            <a:ext cx="8597900" cy="5842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Rubric for EI</a:t>
            </a:r>
            <a:endParaRPr lang="en-US" dirty="0"/>
          </a:p>
        </p:txBody>
      </p:sp>
      <p:pic>
        <p:nvPicPr>
          <p:cNvPr id="4" name="Picture 3" descr="Rubric TTR.png"/>
          <p:cNvPicPr>
            <a:picLocks noChangeAspect="1"/>
          </p:cNvPicPr>
          <p:nvPr/>
        </p:nvPicPr>
        <p:blipFill>
          <a:blip r:embed="rId2"/>
          <a:stretch>
            <a:fillRect/>
          </a:stretch>
        </p:blipFill>
        <p:spPr>
          <a:xfrm>
            <a:off x="650061" y="1175601"/>
            <a:ext cx="4303555" cy="5031705"/>
          </a:xfrm>
          <a:prstGeom prst="rect">
            <a:avLst/>
          </a:prstGeom>
        </p:spPr>
      </p:pic>
      <p:pic>
        <p:nvPicPr>
          <p:cNvPr id="5" name="Picture 4" descr="TTR Explanation.png"/>
          <p:cNvPicPr>
            <a:picLocks noChangeAspect="1"/>
          </p:cNvPicPr>
          <p:nvPr/>
        </p:nvPicPr>
        <p:blipFill>
          <a:blip r:embed="rId3"/>
          <a:stretch>
            <a:fillRect/>
          </a:stretch>
        </p:blipFill>
        <p:spPr>
          <a:xfrm>
            <a:off x="3929171" y="2944423"/>
            <a:ext cx="4608526" cy="2583123"/>
          </a:xfrm>
          <a:prstGeom prst="rect">
            <a:avLst/>
          </a:prstGeom>
          <a:ln w="63500" cap="flat" cmpd="sng" algn="ctr">
            <a:solidFill>
              <a:schemeClr val="tx1"/>
            </a:solidFill>
            <a:prstDash val="solid"/>
            <a:round/>
            <a:headEnd type="none" w="med" len="med"/>
            <a:tailEnd type="none" w="med" len="med"/>
          </a:ln>
        </p:spPr>
      </p:pic>
      <p:sp>
        <p:nvSpPr>
          <p:cNvPr id="6" name="TextBox 5"/>
          <p:cNvSpPr txBox="1"/>
          <p:nvPr/>
        </p:nvSpPr>
        <p:spPr>
          <a:xfrm>
            <a:off x="498474" y="6088413"/>
            <a:ext cx="8039223" cy="523220"/>
          </a:xfrm>
          <a:prstGeom prst="rect">
            <a:avLst/>
          </a:prstGeom>
          <a:noFill/>
        </p:spPr>
        <p:txBody>
          <a:bodyPr wrap="square" rtlCol="0">
            <a:spAutoFit/>
          </a:bodyPr>
          <a:lstStyle/>
          <a:p>
            <a:r>
              <a:rPr lang="en-US" sz="1400" dirty="0" err="1" smtClean="0"/>
              <a:t>http://tennessee.gov/assets/entities/education/attachments/se_eligibility_speech_lang_imp_lang_res_pkt.pdf</a:t>
            </a:r>
            <a:endParaRPr 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 Skills</a:t>
            </a:r>
            <a:endParaRPr lang="en-US" dirty="0"/>
          </a:p>
        </p:txBody>
      </p:sp>
      <p:pic>
        <p:nvPicPr>
          <p:cNvPr id="4" name="Picture 3" descr="Rubric Narr Skills.png"/>
          <p:cNvPicPr>
            <a:picLocks noChangeAspect="1"/>
          </p:cNvPicPr>
          <p:nvPr/>
        </p:nvPicPr>
        <p:blipFill>
          <a:blip r:embed="rId2"/>
          <a:stretch>
            <a:fillRect/>
          </a:stretch>
        </p:blipFill>
        <p:spPr>
          <a:xfrm>
            <a:off x="498474" y="1105694"/>
            <a:ext cx="8054787" cy="5373205"/>
          </a:xfrm>
          <a:prstGeom prst="rect">
            <a:avLst/>
          </a:prstGeom>
        </p:spPr>
      </p:pic>
      <p:sp>
        <p:nvSpPr>
          <p:cNvPr id="5" name="TextBox 4"/>
          <p:cNvSpPr txBox="1"/>
          <p:nvPr/>
        </p:nvSpPr>
        <p:spPr>
          <a:xfrm>
            <a:off x="498474" y="6488668"/>
            <a:ext cx="7836204" cy="307777"/>
          </a:xfrm>
          <a:prstGeom prst="rect">
            <a:avLst/>
          </a:prstGeom>
          <a:noFill/>
        </p:spPr>
        <p:txBody>
          <a:bodyPr wrap="square" rtlCol="0">
            <a:spAutoFit/>
          </a:bodyPr>
          <a:lstStyle/>
          <a:p>
            <a:r>
              <a:rPr lang="en-US" sz="1400" dirty="0" smtClean="0"/>
              <a:t>https://www.lcsc.org/cms/lib/MN01001004/Centricity/Domain/21/narrative-rubric.pdf</a:t>
            </a:r>
            <a:endParaRPr lang="en-US"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Matrices</a:t>
            </a:r>
            <a:endParaRPr lang="en-US" dirty="0"/>
          </a:p>
        </p:txBody>
      </p:sp>
      <p:sp>
        <p:nvSpPr>
          <p:cNvPr id="3" name="Content Placeholder 2"/>
          <p:cNvSpPr>
            <a:spLocks noGrp="1"/>
          </p:cNvSpPr>
          <p:nvPr>
            <p:ph idx="1"/>
          </p:nvPr>
        </p:nvSpPr>
        <p:spPr/>
        <p:txBody>
          <a:bodyPr/>
          <a:lstStyle/>
          <a:p>
            <a:r>
              <a:rPr lang="en-US" dirty="0" smtClean="0"/>
              <a:t>Perfect for tracking multiple factors:</a:t>
            </a:r>
          </a:p>
          <a:p>
            <a:pPr lvl="1"/>
            <a:r>
              <a:rPr lang="en-US" dirty="0" smtClean="0"/>
              <a:t>Client skill + setting</a:t>
            </a:r>
          </a:p>
          <a:p>
            <a:pPr lvl="1"/>
            <a:r>
              <a:rPr lang="en-US" dirty="0" smtClean="0"/>
              <a:t>Client skill + level of cueing</a:t>
            </a:r>
          </a:p>
          <a:p>
            <a:pPr lvl="1"/>
            <a:r>
              <a:rPr lang="en-US" dirty="0" smtClean="0"/>
              <a:t>Client skill + caregiver skill </a:t>
            </a:r>
          </a:p>
          <a:p>
            <a:pPr lvl="1"/>
            <a:endParaRPr lang="en-US" dirty="0" smtClean="0"/>
          </a:p>
          <a:p>
            <a:pPr lvl="1">
              <a:buNone/>
            </a:pPr>
            <a:endParaRPr lang="en-US" dirty="0" smtClean="0"/>
          </a:p>
        </p:txBody>
      </p:sp>
      <p:graphicFrame>
        <p:nvGraphicFramePr>
          <p:cNvPr id="5" name="Table 4"/>
          <p:cNvGraphicFramePr>
            <a:graphicFrameLocks noGrp="1"/>
          </p:cNvGraphicFramePr>
          <p:nvPr/>
        </p:nvGraphicFramePr>
        <p:xfrm>
          <a:off x="4350443" y="2434480"/>
          <a:ext cx="3704344" cy="4023360"/>
        </p:xfrm>
        <a:graphic>
          <a:graphicData uri="http://schemas.openxmlformats.org/drawingml/2006/table">
            <a:tbl>
              <a:tblPr firstRow="1" bandRow="1">
                <a:tableStyleId>{69CF1AB2-1976-4502-BF36-3FF5EA218861}</a:tableStyleId>
              </a:tblPr>
              <a:tblGrid>
                <a:gridCol w="493912"/>
                <a:gridCol w="1070144"/>
                <a:gridCol w="1070144"/>
                <a:gridCol w="1070144"/>
              </a:tblGrid>
              <a:tr h="335608">
                <a:tc>
                  <a:txBody>
                    <a:bodyPr/>
                    <a:lstStyle/>
                    <a:p>
                      <a:endParaRPr lang="en-US" dirty="0"/>
                    </a:p>
                  </a:txBody>
                  <a:tcPr/>
                </a:tc>
                <a:tc gridSpan="3">
                  <a:txBody>
                    <a:bodyPr/>
                    <a:lstStyle/>
                    <a:p>
                      <a:r>
                        <a:rPr lang="en-US" dirty="0" smtClean="0"/>
                        <a:t>Response Level </a:t>
                      </a:r>
                      <a:r>
                        <a:rPr lang="en-US" dirty="0" err="1" smtClean="0">
                          <a:sym typeface="Wingdings"/>
                        </a:rPr>
                        <a:t></a:t>
                      </a:r>
                      <a:endParaRPr lang="en-US" dirty="0"/>
                    </a:p>
                  </a:txBody>
                  <a:tcPr/>
                </a:tc>
                <a:tc hMerge="1">
                  <a:txBody>
                    <a:bodyPr/>
                    <a:lstStyle/>
                    <a:p>
                      <a:endParaRPr lang="en-US" dirty="0"/>
                    </a:p>
                  </a:txBody>
                  <a:tcPr/>
                </a:tc>
                <a:tc hMerge="1">
                  <a:txBody>
                    <a:bodyPr/>
                    <a:lstStyle/>
                    <a:p>
                      <a:endParaRPr lang="en-US" dirty="0"/>
                    </a:p>
                  </a:txBody>
                  <a:tcPr/>
                </a:tc>
              </a:tr>
              <a:tr h="914400">
                <a:tc rowSpan="4">
                  <a:txBody>
                    <a:bodyPr/>
                    <a:lstStyle/>
                    <a:p>
                      <a:pPr algn="r"/>
                      <a:r>
                        <a:rPr lang="en-US" b="1" baseline="0" dirty="0" err="1" smtClean="0">
                          <a:sym typeface="Wingdings"/>
                        </a:rPr>
                        <a:t></a:t>
                      </a:r>
                      <a:r>
                        <a:rPr lang="en-US" b="1" baseline="0" dirty="0" smtClean="0">
                          <a:sym typeface="Wingdings"/>
                        </a:rPr>
                        <a:t> </a:t>
                      </a:r>
                      <a:r>
                        <a:rPr lang="en-US" b="1" baseline="0" dirty="0" smtClean="0"/>
                        <a:t> </a:t>
                      </a:r>
                      <a:r>
                        <a:rPr lang="en-US" b="1" dirty="0" smtClean="0"/>
                        <a:t>Response Level </a:t>
                      </a:r>
                      <a:endParaRPr lang="en-US" b="1" dirty="0"/>
                    </a:p>
                  </a:txBody>
                  <a:tcPr vert="vert270"/>
                </a:tc>
                <a:tc>
                  <a:txBody>
                    <a:bodyPr/>
                    <a:lstStyle/>
                    <a:p>
                      <a:endParaRPr lang="en-US" dirty="0" smtClean="0"/>
                    </a:p>
                    <a:p>
                      <a:endParaRPr lang="en-US" dirty="0" smtClean="0"/>
                    </a:p>
                    <a:p>
                      <a:endParaRPr lang="en-US" dirty="0"/>
                    </a:p>
                  </a:txBody>
                  <a:tcPr/>
                </a:tc>
                <a:tc>
                  <a:txBody>
                    <a:bodyPr/>
                    <a:lstStyle/>
                    <a:p>
                      <a:endParaRPr lang="en-US"/>
                    </a:p>
                  </a:txBody>
                  <a:tcPr/>
                </a:tc>
                <a:tc>
                  <a:txBody>
                    <a:bodyPr/>
                    <a:lstStyle/>
                    <a:p>
                      <a:endParaRPr lang="en-US"/>
                    </a:p>
                  </a:txBody>
                  <a:tcPr/>
                </a:tc>
              </a:tr>
              <a:tr h="914400">
                <a:tc vMerge="1">
                  <a:txBody>
                    <a:bodyPr/>
                    <a:lstStyle/>
                    <a:p>
                      <a:endParaRPr lang="en-US" dirty="0"/>
                    </a:p>
                  </a:txBody>
                  <a:tcPr/>
                </a:tc>
                <a:tc>
                  <a:txBody>
                    <a:bodyPr/>
                    <a:lstStyle/>
                    <a:p>
                      <a:endParaRPr lang="en-US" dirty="0" smtClean="0"/>
                    </a:p>
                    <a:p>
                      <a:endParaRPr lang="en-US" dirty="0" smtClean="0"/>
                    </a:p>
                    <a:p>
                      <a:endParaRPr lang="en-US" dirty="0"/>
                    </a:p>
                  </a:txBody>
                  <a:tcPr/>
                </a:tc>
                <a:tc>
                  <a:txBody>
                    <a:bodyPr/>
                    <a:lstStyle/>
                    <a:p>
                      <a:endParaRPr lang="en-US" dirty="0"/>
                    </a:p>
                  </a:txBody>
                  <a:tcPr/>
                </a:tc>
                <a:tc>
                  <a:txBody>
                    <a:bodyPr/>
                    <a:lstStyle/>
                    <a:p>
                      <a:endParaRPr lang="en-US"/>
                    </a:p>
                  </a:txBody>
                  <a:tcPr/>
                </a:tc>
              </a:tr>
              <a:tr h="914400">
                <a:tc vMerge="1">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914400">
                <a:tc vMerge="1">
                  <a:txBody>
                    <a:bodyPr/>
                    <a:lstStyle/>
                    <a:p>
                      <a:endParaRPr lang="en-US" dirty="0"/>
                    </a:p>
                  </a:txBody>
                  <a:tcPr vert="vert270"/>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Acquired Apraxia</a:t>
            </a:r>
            <a:endParaRPr lang="en-US" dirty="0"/>
          </a:p>
        </p:txBody>
      </p:sp>
      <p:pic>
        <p:nvPicPr>
          <p:cNvPr id="4" name="Content Placeholder 3" descr="Apraxia Rubric.png"/>
          <p:cNvPicPr>
            <a:picLocks noGrp="1" noChangeAspect="1"/>
          </p:cNvPicPr>
          <p:nvPr>
            <p:ph idx="1"/>
          </p:nvPr>
        </p:nvPicPr>
        <p:blipFill>
          <a:blip r:embed="rId2"/>
          <a:srcRect t="2531" b="3528"/>
          <a:stretch>
            <a:fillRect/>
          </a:stretch>
        </p:blipFill>
        <p:spPr>
          <a:xfrm>
            <a:off x="176400" y="1993450"/>
            <a:ext cx="8730603" cy="3016638"/>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Communication</a:t>
            </a:r>
            <a:endParaRPr lang="en-US" dirty="0"/>
          </a:p>
        </p:txBody>
      </p:sp>
      <p:pic>
        <p:nvPicPr>
          <p:cNvPr id="4" name="Picture 3" descr="Fx Comm Rubric.png"/>
          <p:cNvPicPr>
            <a:picLocks noChangeAspect="1"/>
          </p:cNvPicPr>
          <p:nvPr/>
        </p:nvPicPr>
        <p:blipFill>
          <a:blip r:embed="rId2"/>
          <a:stretch>
            <a:fillRect/>
          </a:stretch>
        </p:blipFill>
        <p:spPr>
          <a:xfrm>
            <a:off x="273050" y="1230627"/>
            <a:ext cx="8597900" cy="53848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Communication</a:t>
            </a:r>
            <a:endParaRPr lang="en-US" dirty="0"/>
          </a:p>
        </p:txBody>
      </p:sp>
      <p:pic>
        <p:nvPicPr>
          <p:cNvPr id="5" name="Picture 4" descr="Fx Comm Rubric 2.png"/>
          <p:cNvPicPr>
            <a:picLocks noChangeAspect="1"/>
          </p:cNvPicPr>
          <p:nvPr/>
        </p:nvPicPr>
        <p:blipFill>
          <a:blip r:embed="rId2"/>
          <a:stretch>
            <a:fillRect/>
          </a:stretch>
        </p:blipFill>
        <p:spPr>
          <a:xfrm>
            <a:off x="215900" y="1172133"/>
            <a:ext cx="8712200" cy="3657600"/>
          </a:xfrm>
          <a:prstGeom prst="rect">
            <a:avLst/>
          </a:prstGeom>
        </p:spPr>
      </p:pic>
      <p:sp>
        <p:nvSpPr>
          <p:cNvPr id="6" name="Right Arrow 5"/>
          <p:cNvSpPr/>
          <p:nvPr/>
        </p:nvSpPr>
        <p:spPr>
          <a:xfrm rot="1211349">
            <a:off x="1534914" y="2835427"/>
            <a:ext cx="6934552" cy="822960"/>
          </a:xfrm>
          <a:prstGeom prst="rightArrow">
            <a:avLst/>
          </a:prstGeom>
          <a:gradFill flip="none" rotWithShape="1">
            <a:gsLst>
              <a:gs pos="0">
                <a:schemeClr val="accent1">
                  <a:shade val="40000"/>
                  <a:satMod val="150000"/>
                  <a:lumMod val="100000"/>
                  <a:alpha val="37000"/>
                </a:schemeClr>
              </a:gs>
              <a:gs pos="100000">
                <a:schemeClr val="accent1">
                  <a:tint val="70000"/>
                  <a:shade val="100000"/>
                  <a:satMod val="200000"/>
                  <a:lumMod val="100000"/>
                  <a:alpha val="37000"/>
                </a:schemeClr>
              </a:gs>
            </a:gsLst>
            <a:lin ang="5400000" scaled="1"/>
            <a:tileRect/>
          </a:gradFill>
          <a:ln>
            <a:solidFill>
              <a:schemeClr val="accent1">
                <a:shade val="95000"/>
                <a:satMod val="105000"/>
                <a:alpha val="37000"/>
              </a:schemeClr>
            </a:solidFill>
          </a:ln>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Matrix</a:t>
            </a:r>
            <a:endParaRPr lang="en-US" dirty="0"/>
          </a:p>
        </p:txBody>
      </p:sp>
      <p:pic>
        <p:nvPicPr>
          <p:cNvPr id="6" name="Content Placeholder 5" descr="Figure-2-Post-therapy-Communication-Matrix-Profile.png"/>
          <p:cNvPicPr>
            <a:picLocks noGrp="1" noChangeAspect="1"/>
          </p:cNvPicPr>
          <p:nvPr>
            <p:ph idx="1"/>
          </p:nvPr>
        </p:nvPicPr>
        <p:blipFill>
          <a:blip r:embed="rId2"/>
          <a:srcRect l="-10808" r="-10808"/>
          <a:stretch>
            <a:fillRect/>
          </a:stretch>
        </p:blipFill>
        <p:spPr>
          <a:xfrm>
            <a:off x="-405710" y="1247084"/>
            <a:ext cx="9971484" cy="5469788"/>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2"/>
          <a:srcRect l="-15022" r="-15022"/>
          <a:stretch>
            <a:fillRect/>
          </a:stretch>
        </p:blipFill>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About Me</a:t>
            </a:r>
            <a:endParaRPr lang="en-US" u="sng" dirty="0"/>
          </a:p>
        </p:txBody>
      </p:sp>
      <p:sp>
        <p:nvSpPr>
          <p:cNvPr id="3" name="Text Placeholder 2"/>
          <p:cNvSpPr>
            <a:spLocks noGrp="1"/>
          </p:cNvSpPr>
          <p:nvPr>
            <p:ph type="body" sz="half" idx="2"/>
          </p:nvPr>
        </p:nvSpPr>
        <p:spPr/>
        <p:txBody>
          <a:bodyPr>
            <a:normAutofit fontScale="92500" lnSpcReduction="20000"/>
          </a:bodyPr>
          <a:lstStyle/>
          <a:p>
            <a:r>
              <a:rPr lang="en-US" sz="1800" dirty="0" smtClean="0"/>
              <a:t>My name is Shanell Latta and I am the owner and operator of Big Sky Therapy Associates in the small mountain town of Whitefish, MT. My experience is pretty broad; I’ve worked with infants to geriatrics. I started my career working with school-aged children, migrated over to middle and high school students, and now work primarily with birth to three. My area of expertise is in Autism Spectrum Disorders, including cognitive communication and functional communication therapy. A large part of our practice is also diagnostics. </a:t>
            </a:r>
            <a:endParaRPr lang="en-US" sz="1800" dirty="0"/>
          </a:p>
        </p:txBody>
      </p:sp>
      <p:pic>
        <p:nvPicPr>
          <p:cNvPr id="6" name="Picture Placeholder 5" descr="BSTA Logo.png"/>
          <p:cNvPicPr>
            <a:picLocks noGrp="1" noChangeAspect="1"/>
          </p:cNvPicPr>
          <p:nvPr>
            <p:ph type="pic" sz="quarter" idx="13"/>
          </p:nvPr>
        </p:nvPicPr>
        <p:blipFill>
          <a:blip r:embed="rId2"/>
          <a:srcRect l="-12065" r="-12065"/>
          <a:stretch>
            <a:fillRect/>
          </a:stretch>
        </p:blipFill>
        <p:spPr/>
      </p:pic>
      <p:pic>
        <p:nvPicPr>
          <p:cNvPr id="7" name="Picture Placeholder 6" descr="IMG_4840.jpg"/>
          <p:cNvPicPr>
            <a:picLocks noGrp="1" noChangeAspect="1"/>
          </p:cNvPicPr>
          <p:nvPr>
            <p:ph type="pic" sz="quarter" idx="14"/>
          </p:nvPr>
        </p:nvPicPr>
        <p:blipFill>
          <a:blip r:embed="rId3"/>
          <a:srcRect l="-7363" r="-7363"/>
          <a:stretch>
            <a:fillRect/>
          </a:stretch>
        </p:blipFill>
        <p:spPr/>
      </p:pic>
      <p:pic>
        <p:nvPicPr>
          <p:cNvPr id="8" name="Picture 7" descr="whitefish.jpg"/>
          <p:cNvPicPr>
            <a:picLocks noChangeAspect="1"/>
          </p:cNvPicPr>
          <p:nvPr/>
        </p:nvPicPr>
        <p:blipFill>
          <a:blip r:embed="rId4"/>
          <a:srcRect b="9930"/>
          <a:stretch>
            <a:fillRect/>
          </a:stretch>
        </p:blipFill>
        <p:spPr>
          <a:xfrm>
            <a:off x="381095" y="391831"/>
            <a:ext cx="6179566" cy="272076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Rating Systems</a:t>
            </a:r>
            <a:endParaRPr lang="en-US" dirty="0"/>
          </a:p>
        </p:txBody>
      </p:sp>
      <p:sp>
        <p:nvSpPr>
          <p:cNvPr id="3" name="Content Placeholder 2"/>
          <p:cNvSpPr>
            <a:spLocks noGrp="1"/>
          </p:cNvSpPr>
          <p:nvPr>
            <p:ph idx="1"/>
          </p:nvPr>
        </p:nvSpPr>
        <p:spPr/>
        <p:txBody>
          <a:bodyPr/>
          <a:lstStyle/>
          <a:p>
            <a:r>
              <a:rPr lang="en-US" dirty="0" smtClean="0"/>
              <a:t>Helpful for assessments</a:t>
            </a:r>
          </a:p>
          <a:p>
            <a:pPr lvl="1"/>
            <a:r>
              <a:rPr lang="en-US" dirty="0" smtClean="0"/>
              <a:t>Skills across settings</a:t>
            </a:r>
          </a:p>
          <a:p>
            <a:pPr lvl="1"/>
            <a:r>
              <a:rPr lang="en-US" dirty="0" smtClean="0"/>
              <a:t>*Getting mean scores from different raters</a:t>
            </a:r>
          </a:p>
          <a:p>
            <a:r>
              <a:rPr lang="en-US" dirty="0" smtClean="0"/>
              <a:t>Helpful to reconcile therapist/teacher/parent perception vs. student perception</a:t>
            </a:r>
          </a:p>
          <a:p>
            <a:pPr lvl="1"/>
            <a:r>
              <a:rPr lang="en-US" dirty="0" smtClean="0"/>
              <a:t>Fluency</a:t>
            </a:r>
          </a:p>
          <a:p>
            <a:pPr lvl="1"/>
            <a:r>
              <a:rPr lang="en-US" dirty="0" smtClean="0"/>
              <a:t>Social Thinking</a:t>
            </a:r>
          </a:p>
          <a:p>
            <a:pPr lvl="1"/>
            <a:r>
              <a:rPr lang="en-US" dirty="0" smtClean="0"/>
              <a:t>Rate/Volume of Speech</a:t>
            </a:r>
          </a:p>
          <a:p>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Thinking- Child</a:t>
            </a:r>
            <a:endParaRPr lang="en-US" dirty="0"/>
          </a:p>
        </p:txBody>
      </p:sp>
      <p:pic>
        <p:nvPicPr>
          <p:cNvPr id="5" name="Picture 4" descr="Rubric Listening Child.png"/>
          <p:cNvPicPr>
            <a:picLocks noChangeAspect="1"/>
          </p:cNvPicPr>
          <p:nvPr/>
        </p:nvPicPr>
        <p:blipFill>
          <a:blip r:embed="rId2"/>
          <a:stretch>
            <a:fillRect/>
          </a:stretch>
        </p:blipFill>
        <p:spPr>
          <a:xfrm>
            <a:off x="1460500" y="1278207"/>
            <a:ext cx="5926242" cy="522476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Thinking- SLP</a:t>
            </a:r>
            <a:endParaRPr lang="en-US" dirty="0"/>
          </a:p>
        </p:txBody>
      </p:sp>
      <p:pic>
        <p:nvPicPr>
          <p:cNvPr id="6" name="Picture 5" descr="Rubric Listening SLP:Aide.png"/>
          <p:cNvPicPr>
            <a:picLocks noChangeAspect="1"/>
          </p:cNvPicPr>
          <p:nvPr/>
        </p:nvPicPr>
        <p:blipFill>
          <a:blip r:embed="rId2"/>
          <a:stretch>
            <a:fillRect/>
          </a:stretch>
        </p:blipFill>
        <p:spPr>
          <a:xfrm>
            <a:off x="431800" y="1562100"/>
            <a:ext cx="8280400" cy="37338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Thinking- Teachers</a:t>
            </a:r>
            <a:endParaRPr lang="en-US" dirty="0"/>
          </a:p>
        </p:txBody>
      </p:sp>
      <p:pic>
        <p:nvPicPr>
          <p:cNvPr id="4" name="Picture 3" descr="Rubric Listening Teacher.png"/>
          <p:cNvPicPr>
            <a:picLocks noChangeAspect="1"/>
          </p:cNvPicPr>
          <p:nvPr/>
        </p:nvPicPr>
        <p:blipFill>
          <a:blip r:embed="rId2"/>
          <a:srcRect/>
          <a:stretch>
            <a:fillRect/>
          </a:stretch>
        </p:blipFill>
        <p:spPr>
          <a:xfrm>
            <a:off x="0" y="1313992"/>
            <a:ext cx="9144000" cy="5246557"/>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Fluency</a:t>
            </a:r>
            <a:endParaRPr lang="en-US" dirty="0"/>
          </a:p>
        </p:txBody>
      </p:sp>
      <p:sp>
        <p:nvSpPr>
          <p:cNvPr id="3" name="Content Placeholder 2"/>
          <p:cNvSpPr>
            <a:spLocks noGrp="1"/>
          </p:cNvSpPr>
          <p:nvPr>
            <p:ph idx="1"/>
          </p:nvPr>
        </p:nvSpPr>
        <p:spPr>
          <a:xfrm>
            <a:off x="498474" y="6126163"/>
            <a:ext cx="7556313" cy="491289"/>
          </a:xfrm>
        </p:spPr>
        <p:txBody>
          <a:bodyPr>
            <a:normAutofit fontScale="77500" lnSpcReduction="20000"/>
          </a:bodyPr>
          <a:lstStyle/>
          <a:p>
            <a:pPr>
              <a:buNone/>
            </a:pPr>
            <a:r>
              <a:rPr lang="en-US" dirty="0" err="1" smtClean="0"/>
              <a:t>http://tennessee.gov/assets/entities/education/attachments/se_eligibility_speech_lang_imp_fluency_res_pkt.pdf</a:t>
            </a:r>
            <a:endParaRPr lang="en-US" dirty="0"/>
          </a:p>
        </p:txBody>
      </p:sp>
      <p:pic>
        <p:nvPicPr>
          <p:cNvPr id="4" name="Picture 3" descr="Rating Scale Fluency.png"/>
          <p:cNvPicPr>
            <a:picLocks noChangeAspect="1"/>
          </p:cNvPicPr>
          <p:nvPr/>
        </p:nvPicPr>
        <p:blipFill>
          <a:blip r:embed="rId2"/>
          <a:stretch>
            <a:fillRect/>
          </a:stretch>
        </p:blipFill>
        <p:spPr>
          <a:xfrm>
            <a:off x="248076" y="1180414"/>
            <a:ext cx="8645526" cy="477233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Speech Generalization</a:t>
            </a:r>
            <a:endParaRPr lang="en-US" dirty="0"/>
          </a:p>
        </p:txBody>
      </p:sp>
      <p:pic>
        <p:nvPicPr>
          <p:cNvPr id="5" name="Picture 4" descr="Speech Generalization Rubric.png"/>
          <p:cNvPicPr>
            <a:picLocks noChangeAspect="1"/>
          </p:cNvPicPr>
          <p:nvPr/>
        </p:nvPicPr>
        <p:blipFill>
          <a:blip r:embed="rId2"/>
          <a:stretch>
            <a:fillRect/>
          </a:stretch>
        </p:blipFill>
        <p:spPr>
          <a:xfrm>
            <a:off x="498474" y="1184321"/>
            <a:ext cx="8237935" cy="5488184"/>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2"/>
          <a:srcRect l="-15022" r="-15022"/>
          <a:stretch>
            <a:fillRect/>
          </a:stretch>
        </p:blipFill>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Rating Scales for Assessment &amp; Progress Monitoring</a:t>
            </a:r>
            <a:endParaRPr lang="en-US" dirty="0"/>
          </a:p>
        </p:txBody>
      </p:sp>
      <p:sp>
        <p:nvSpPr>
          <p:cNvPr id="3" name="Content Placeholder 2"/>
          <p:cNvSpPr>
            <a:spLocks noGrp="1"/>
          </p:cNvSpPr>
          <p:nvPr>
            <p:ph idx="1"/>
          </p:nvPr>
        </p:nvSpPr>
        <p:spPr/>
        <p:txBody>
          <a:bodyPr/>
          <a:lstStyle/>
          <a:p>
            <a:r>
              <a:rPr lang="en-US" dirty="0" smtClean="0"/>
              <a:t>Consider reliability vs. valuable information</a:t>
            </a:r>
          </a:p>
          <a:p>
            <a:pPr lvl="1"/>
            <a:r>
              <a:rPr lang="en-US" dirty="0" smtClean="0"/>
              <a:t>Data can be </a:t>
            </a:r>
            <a:r>
              <a:rPr lang="en-US" b="1" dirty="0" smtClean="0"/>
              <a:t>valuable</a:t>
            </a:r>
            <a:r>
              <a:rPr lang="en-US" dirty="0" smtClean="0"/>
              <a:t>, but not </a:t>
            </a:r>
            <a:r>
              <a:rPr lang="en-US" b="1" dirty="0" smtClean="0"/>
              <a:t>reliable</a:t>
            </a:r>
          </a:p>
          <a:p>
            <a:r>
              <a:rPr lang="en-US" dirty="0" smtClean="0"/>
              <a:t>Ways to improve reliability</a:t>
            </a:r>
          </a:p>
          <a:p>
            <a:pPr lvl="1"/>
            <a:r>
              <a:rPr lang="en-US" dirty="0" smtClean="0"/>
              <a:t>Have the same (reliable) person take data</a:t>
            </a:r>
          </a:p>
          <a:p>
            <a:pPr lvl="1"/>
            <a:r>
              <a:rPr lang="en-US" dirty="0" smtClean="0"/>
              <a:t>Have multiple people take data at the same time</a:t>
            </a:r>
          </a:p>
          <a:p>
            <a:pPr lvl="1"/>
            <a:r>
              <a:rPr lang="en-US" dirty="0" smtClean="0"/>
              <a:t>Compare to your own data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Rubrics and Existing </a:t>
            </a:r>
            <a:r>
              <a:rPr lang="en-US" dirty="0" smtClean="0"/>
              <a:t>C</a:t>
            </a:r>
            <a:r>
              <a:rPr lang="en-US" dirty="0" smtClean="0"/>
              <a:t>urriculums</a:t>
            </a:r>
            <a:endParaRPr lang="en-US" dirty="0"/>
          </a:p>
        </p:txBody>
      </p:sp>
      <p:pic>
        <p:nvPicPr>
          <p:cNvPr id="4" name="Picture 3" descr="introRubric-only.png"/>
          <p:cNvPicPr>
            <a:picLocks noChangeAspect="1"/>
          </p:cNvPicPr>
          <p:nvPr/>
        </p:nvPicPr>
        <p:blipFill>
          <a:blip r:embed="rId2"/>
          <a:srcRect l="13715" r="8156"/>
          <a:stretch>
            <a:fillRect/>
          </a:stretch>
        </p:blipFill>
        <p:spPr>
          <a:xfrm>
            <a:off x="4042900" y="1342018"/>
            <a:ext cx="4011887" cy="5134982"/>
          </a:xfrm>
          <a:prstGeom prst="rect">
            <a:avLst/>
          </a:prstGeom>
        </p:spPr>
      </p:pic>
      <p:sp>
        <p:nvSpPr>
          <p:cNvPr id="5" name="TextBox 4"/>
          <p:cNvSpPr txBox="1"/>
          <p:nvPr/>
        </p:nvSpPr>
        <p:spPr>
          <a:xfrm>
            <a:off x="962262" y="5434142"/>
            <a:ext cx="3528868" cy="923330"/>
          </a:xfrm>
          <a:prstGeom prst="rect">
            <a:avLst/>
          </a:prstGeom>
          <a:noFill/>
        </p:spPr>
        <p:txBody>
          <a:bodyPr wrap="square" rtlCol="0">
            <a:spAutoFit/>
          </a:bodyPr>
          <a:lstStyle/>
          <a:p>
            <a:r>
              <a:rPr lang="en-US" dirty="0" smtClean="0"/>
              <a:t>https://</a:t>
            </a:r>
            <a:r>
              <a:rPr lang="en-US" dirty="0" err="1" smtClean="0"/>
              <a:t>mindwingconcepts.com</a:t>
            </a:r>
            <a:r>
              <a:rPr lang="en-US" dirty="0" smtClean="0"/>
              <a:t>/products/five-stories</a:t>
            </a:r>
            <a:endParaRPr lang="en-US" dirty="0"/>
          </a:p>
        </p:txBody>
      </p:sp>
      <p:sp>
        <p:nvSpPr>
          <p:cNvPr id="6" name="TextBox 5"/>
          <p:cNvSpPr txBox="1"/>
          <p:nvPr/>
        </p:nvSpPr>
        <p:spPr>
          <a:xfrm>
            <a:off x="962262" y="5064810"/>
            <a:ext cx="2640754" cy="369332"/>
          </a:xfrm>
          <a:prstGeom prst="rect">
            <a:avLst/>
          </a:prstGeom>
          <a:noFill/>
        </p:spPr>
        <p:txBody>
          <a:bodyPr wrap="none" rtlCol="0">
            <a:spAutoFit/>
          </a:bodyPr>
          <a:lstStyle/>
          <a:p>
            <a:r>
              <a:rPr lang="en-US" dirty="0" smtClean="0"/>
              <a:t>Story Grammar Marker</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BraidyProgMonInstructPlanner.jpg"/>
          <p:cNvPicPr>
            <a:picLocks noGrp="1" noChangeAspect="1"/>
          </p:cNvPicPr>
          <p:nvPr>
            <p:ph idx="1"/>
          </p:nvPr>
        </p:nvPicPr>
        <p:blipFill>
          <a:blip r:embed="rId2"/>
          <a:srcRect l="6839" r="5582" b="4232"/>
          <a:stretch>
            <a:fillRect/>
          </a:stretch>
        </p:blipFill>
        <p:spPr>
          <a:xfrm rot="16200000">
            <a:off x="1909015" y="-876614"/>
            <a:ext cx="5526805" cy="8319014"/>
          </a:xfrm>
        </p:spPr>
      </p:pic>
      <p:sp>
        <p:nvSpPr>
          <p:cNvPr id="5" name="TextBox 4"/>
          <p:cNvSpPr txBox="1"/>
          <p:nvPr/>
        </p:nvSpPr>
        <p:spPr>
          <a:xfrm>
            <a:off x="793719" y="6248320"/>
            <a:ext cx="6555889" cy="369332"/>
          </a:xfrm>
          <a:prstGeom prst="rect">
            <a:avLst/>
          </a:prstGeom>
          <a:noFill/>
        </p:spPr>
        <p:txBody>
          <a:bodyPr wrap="none" rtlCol="0">
            <a:spAutoFit/>
          </a:bodyPr>
          <a:lstStyle/>
          <a:p>
            <a:r>
              <a:rPr lang="en-US" dirty="0" smtClean="0"/>
              <a:t>http://www.4gaslps.com/BraidyProgMonInstructPlanner.jpg</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Measures</a:t>
            </a:r>
            <a:endParaRPr lang="en-US" dirty="0"/>
          </a:p>
        </p:txBody>
      </p:sp>
      <p:sp>
        <p:nvSpPr>
          <p:cNvPr id="3" name="Content Placeholder 2"/>
          <p:cNvSpPr>
            <a:spLocks noGrp="1"/>
          </p:cNvSpPr>
          <p:nvPr>
            <p:ph idx="1"/>
          </p:nvPr>
        </p:nvSpPr>
        <p:spPr/>
        <p:txBody>
          <a:bodyPr/>
          <a:lstStyle/>
          <a:p>
            <a:pPr>
              <a:buNone/>
            </a:pPr>
            <a:r>
              <a:rPr lang="en-US" dirty="0" smtClean="0"/>
              <a:t>Following today’s webinar, you should be able to:</a:t>
            </a:r>
          </a:p>
          <a:p>
            <a:r>
              <a:rPr lang="en-US" dirty="0" smtClean="0"/>
              <a:t>Explain the benefits of using rubrics over traditional data-collection systems</a:t>
            </a:r>
          </a:p>
          <a:p>
            <a:r>
              <a:rPr lang="en-US" dirty="0" smtClean="0"/>
              <a:t>Use rubrics as a convenient way to track data/progress on individual goals</a:t>
            </a:r>
          </a:p>
          <a:p>
            <a:r>
              <a:rPr lang="en-US" dirty="0" smtClean="0"/>
              <a:t>Use rubrics as a tool to organize qualitative data</a:t>
            </a:r>
          </a:p>
          <a:p>
            <a:r>
              <a:rPr lang="en-US" dirty="0" smtClean="0"/>
              <a:t>Use rubrics as a guide for assessment and writing goals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Rubrics and Existing Curriculums</a:t>
            </a:r>
            <a:endParaRPr lang="en-US" dirty="0"/>
          </a:p>
        </p:txBody>
      </p:sp>
      <p:pic>
        <p:nvPicPr>
          <p:cNvPr id="5" name="Picture 4" descr="EET Rubric.png"/>
          <p:cNvPicPr>
            <a:picLocks noChangeAspect="1"/>
          </p:cNvPicPr>
          <p:nvPr/>
        </p:nvPicPr>
        <p:blipFill>
          <a:blip r:embed="rId2"/>
          <a:stretch>
            <a:fillRect/>
          </a:stretch>
        </p:blipFill>
        <p:spPr>
          <a:xfrm>
            <a:off x="1559290" y="1933660"/>
            <a:ext cx="7241810" cy="4218952"/>
          </a:xfrm>
          <a:prstGeom prst="rect">
            <a:avLst/>
          </a:prstGeom>
        </p:spPr>
      </p:pic>
      <p:pic>
        <p:nvPicPr>
          <p:cNvPr id="6" name="Picture 5" descr="EET.jpg"/>
          <p:cNvPicPr>
            <a:picLocks noChangeAspect="1"/>
          </p:cNvPicPr>
          <p:nvPr/>
        </p:nvPicPr>
        <p:blipFill>
          <a:blip r:embed="rId3">
            <a:clrChange>
              <a:clrFrom>
                <a:srgbClr val="FFFFFF"/>
              </a:clrFrom>
              <a:clrTo>
                <a:srgbClr val="FFFFFF">
                  <a:alpha val="0"/>
                </a:srgbClr>
              </a:clrTo>
            </a:clrChange>
          </a:blip>
          <a:stretch>
            <a:fillRect/>
          </a:stretch>
        </p:blipFill>
        <p:spPr>
          <a:xfrm>
            <a:off x="129879" y="1183280"/>
            <a:ext cx="1752690" cy="2790352"/>
          </a:xfrm>
          <a:prstGeom prst="rect">
            <a:avLst/>
          </a:prstGeom>
        </p:spPr>
      </p:pic>
      <p:sp>
        <p:nvSpPr>
          <p:cNvPr id="7" name="TextBox 6"/>
          <p:cNvSpPr txBox="1"/>
          <p:nvPr/>
        </p:nvSpPr>
        <p:spPr>
          <a:xfrm>
            <a:off x="1559290" y="1748994"/>
            <a:ext cx="3182557" cy="369332"/>
          </a:xfrm>
          <a:prstGeom prst="rect">
            <a:avLst/>
          </a:prstGeom>
          <a:noFill/>
        </p:spPr>
        <p:txBody>
          <a:bodyPr wrap="none" rtlCol="0">
            <a:spAutoFit/>
          </a:bodyPr>
          <a:lstStyle/>
          <a:p>
            <a:r>
              <a:rPr lang="en-US" dirty="0" smtClean="0"/>
              <a:t>Expanding Expressions Tool</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Rubrics and Common Core</a:t>
            </a:r>
            <a:endParaRPr lang="en-US" dirty="0"/>
          </a:p>
        </p:txBody>
      </p:sp>
      <p:sp>
        <p:nvSpPr>
          <p:cNvPr id="3" name="Content Placeholder 2"/>
          <p:cNvSpPr>
            <a:spLocks noGrp="1"/>
          </p:cNvSpPr>
          <p:nvPr>
            <p:ph idx="1"/>
          </p:nvPr>
        </p:nvSpPr>
        <p:spPr/>
        <p:txBody>
          <a:bodyPr/>
          <a:lstStyle/>
          <a:p>
            <a:r>
              <a:rPr lang="en-US" dirty="0" smtClean="0"/>
              <a:t>CCSS.ELA-LITERACY.L.6.4.A: Use context (e.g., the overall meaning of a sentence or paragraph; a word's position or function in a sentence) as a clue to the meaning of a word or phrase.</a:t>
            </a:r>
          </a:p>
          <a:p>
            <a:pPr>
              <a:buNone/>
            </a:pPr>
            <a:endParaRPr lang="en-US" dirty="0"/>
          </a:p>
        </p:txBody>
      </p:sp>
      <p:graphicFrame>
        <p:nvGraphicFramePr>
          <p:cNvPr id="5" name="Table 4"/>
          <p:cNvGraphicFramePr>
            <a:graphicFrameLocks noGrp="1"/>
          </p:cNvGraphicFramePr>
          <p:nvPr/>
        </p:nvGraphicFramePr>
        <p:xfrm>
          <a:off x="484203" y="3517752"/>
          <a:ext cx="8172990" cy="2783839"/>
        </p:xfrm>
        <a:graphic>
          <a:graphicData uri="http://schemas.openxmlformats.org/drawingml/2006/table">
            <a:tbl>
              <a:tblPr firstRow="1" bandRow="1">
                <a:tableStyleId>{5C22544A-7EE6-4342-B048-85BDC9FD1C3A}</a:tableStyleId>
              </a:tblPr>
              <a:tblGrid>
                <a:gridCol w="717745"/>
                <a:gridCol w="1491049"/>
                <a:gridCol w="1491049"/>
                <a:gridCol w="1491049"/>
                <a:gridCol w="1491049"/>
                <a:gridCol w="1491049"/>
              </a:tblGrid>
              <a:tr h="370840">
                <a:tc>
                  <a:txBody>
                    <a:bodyPr/>
                    <a:lstStyle/>
                    <a:p>
                      <a:r>
                        <a:rPr lang="en-US" dirty="0" smtClean="0"/>
                        <a:t>Date</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r>
              <a:tr h="37084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Direct instruction only; &lt;25%</a:t>
                      </a:r>
                      <a:r>
                        <a:rPr lang="en-US" sz="1600" baseline="0" dirty="0" smtClean="0"/>
                        <a:t> no </a:t>
                      </a:r>
                      <a:r>
                        <a:rPr lang="en-US" sz="1600" dirty="0" smtClean="0"/>
                        <a:t>independent use of strategies/skills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Skill/strategies demonstrated</a:t>
                      </a:r>
                      <a:r>
                        <a:rPr lang="en-US" sz="1600" baseline="0" dirty="0" smtClean="0"/>
                        <a:t> in s</a:t>
                      </a:r>
                      <a:r>
                        <a:rPr lang="en-US" sz="1600" dirty="0" smtClean="0"/>
                        <a:t>tructured activity with a direct model and visual/verbal cueing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Skill/strategies demonstrated</a:t>
                      </a:r>
                      <a:r>
                        <a:rPr lang="en-US" sz="1600" baseline="0" dirty="0" smtClean="0"/>
                        <a:t> in s</a:t>
                      </a:r>
                      <a:r>
                        <a:rPr lang="en-US" sz="1600" dirty="0" smtClean="0"/>
                        <a:t>tructured activity, with moderate visual/verbal cues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Skill/strategies demonstrated</a:t>
                      </a:r>
                      <a:r>
                        <a:rPr lang="en-US" sz="1600" baseline="0" dirty="0" smtClean="0"/>
                        <a:t> in s</a:t>
                      </a:r>
                      <a:r>
                        <a:rPr lang="en-US" sz="1600" dirty="0" smtClean="0"/>
                        <a:t>tructured  with minimal visual</a:t>
                      </a:r>
                      <a:r>
                        <a:rPr lang="en-US" sz="1600" baseline="0" dirty="0" smtClean="0"/>
                        <a:t> OR </a:t>
                      </a:r>
                      <a:r>
                        <a:rPr lang="en-US" sz="1600" dirty="0" smtClean="0"/>
                        <a:t>verbal cues</a:t>
                      </a:r>
                    </a:p>
                  </a:txBody>
                  <a:tcPr/>
                </a:tc>
                <a:tc>
                  <a:txBody>
                    <a:bodyPr/>
                    <a:lstStyle/>
                    <a:p>
                      <a:r>
                        <a:rPr lang="en-US" sz="1600" dirty="0" smtClean="0"/>
                        <a:t>Skill/strategies demonstrated</a:t>
                      </a:r>
                      <a:r>
                        <a:rPr lang="en-US" sz="1600" baseline="0" dirty="0" smtClean="0"/>
                        <a:t> in s</a:t>
                      </a:r>
                      <a:r>
                        <a:rPr lang="en-US" sz="1600" dirty="0" smtClean="0"/>
                        <a:t>tructured activity with &gt;95% competency observed. </a:t>
                      </a:r>
                      <a:endParaRPr lang="en-US" sz="1600" dirty="0"/>
                    </a:p>
                  </a:txBody>
                  <a:tcPr/>
                </a:tc>
              </a:tr>
              <a:tr h="370840">
                <a:tc>
                  <a:txBody>
                    <a:bodyPr/>
                    <a:lstStyle/>
                    <a:p>
                      <a:endParaRPr lang="en-US"/>
                    </a:p>
                  </a:txBody>
                  <a:tcPr/>
                </a:tc>
                <a:tc gridSpan="5">
                  <a:txBody>
                    <a:bodyPr/>
                    <a:lstStyle/>
                    <a:p>
                      <a:r>
                        <a:rPr lang="en-US" dirty="0" smtClean="0"/>
                        <a:t>Notes: </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hlinkClick r:id="rId2"/>
              </a:rPr>
              <a:t>http://tennessee.gov/assets/entities/education/attachments/se_eligibility_speech_lang_imp_lang_res_pkt.pdf</a:t>
            </a:r>
            <a:endParaRPr lang="en-US" dirty="0" smtClean="0"/>
          </a:p>
          <a:p>
            <a:pPr>
              <a:buNone/>
            </a:pPr>
            <a:r>
              <a:rPr lang="en-US" dirty="0" smtClean="0">
                <a:hlinkClick r:id="rId3"/>
              </a:rPr>
              <a:t>http://tennessee.gov/assets/entities/education/attachments/se_eligibility_speech_lang_imp_gen_res_pkt.pdf</a:t>
            </a:r>
            <a:endParaRPr lang="en-US" dirty="0" smtClean="0"/>
          </a:p>
          <a:p>
            <a:pPr>
              <a:buNone/>
            </a:pPr>
            <a:r>
              <a:rPr lang="en-US" dirty="0" smtClean="0">
                <a:hlinkClick r:id="rId4"/>
              </a:rPr>
              <a:t>http://tennessee.gov/assets/entities/education/attachments/se_eligibility_speech_lang_imp_fluency_res_pkt.pdf</a:t>
            </a:r>
            <a:endParaRPr lang="en-US" dirty="0" smtClean="0"/>
          </a:p>
          <a:p>
            <a:pPr>
              <a:buNone/>
            </a:pPr>
            <a:r>
              <a:rPr lang="en-US" dirty="0" smtClean="0">
                <a:hlinkClick r:id="rId5"/>
              </a:rPr>
              <a:t>http://tennessee.gov/assets/entities/education/attachments/se_eligibility_speech_lang_imp_voice_res_pkt.pdf</a:t>
            </a:r>
            <a:endParaRPr lang="en-US" dirty="0" smtClean="0"/>
          </a:p>
          <a:p>
            <a:pPr>
              <a:buNone/>
            </a:pPr>
            <a:r>
              <a:rPr lang="en-US" dirty="0" smtClean="0">
                <a:hlinkClick r:id="rId6"/>
              </a:rPr>
              <a:t>https://www.tn.gov/assets/entities/education/attachments/se_eligibility_sp-lang_svr-rating-scale_ed4070.pdf</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pPr>
              <a:buNone/>
            </a:pPr>
            <a:r>
              <a:rPr lang="en-US" dirty="0" smtClean="0">
                <a:hlinkClick r:id="rId2"/>
              </a:rPr>
              <a:t>http://blog.slptoolkit.com/criterion-reference-tests-vs-rubrics-vs-whatever-i-can-grab/</a:t>
            </a:r>
            <a:endParaRPr lang="en-US" dirty="0" smtClean="0"/>
          </a:p>
          <a:p>
            <a:pPr>
              <a:buNone/>
            </a:pPr>
            <a:r>
              <a:rPr lang="en-US" dirty="0" smtClean="0">
                <a:hlinkClick r:id="rId3"/>
              </a:rPr>
              <a:t>http://www.sped.sbcsc.k12.in.us/iiep/iepprocess/rubrics.html</a:t>
            </a:r>
            <a:endParaRPr lang="en-US" dirty="0" smtClean="0"/>
          </a:p>
          <a:p>
            <a:pPr>
              <a:buNone/>
            </a:pPr>
            <a:r>
              <a:rPr lang="en-US" dirty="0" smtClean="0">
                <a:hlinkClick r:id="rId4"/>
              </a:rPr>
              <a:t>http://www.mnsu.edu/comdis/isad10/papers/therapy10/burns10/burns10.</a:t>
            </a:r>
            <a:r>
              <a:rPr lang="en-US" dirty="0" smtClean="0">
                <a:hlinkClick r:id="rId4"/>
              </a:rPr>
              <a:t>html</a:t>
            </a:r>
            <a:endParaRPr lang="en-US" dirty="0" smtClean="0"/>
          </a:p>
          <a:p>
            <a:pPr>
              <a:buNone/>
            </a:pPr>
            <a:r>
              <a:rPr lang="en-US" dirty="0" smtClean="0"/>
              <a:t>http</a:t>
            </a:r>
            <a:r>
              <a:rPr lang="en-US" dirty="0" smtClean="0"/>
              <a:t>://</a:t>
            </a:r>
            <a:r>
              <a:rPr lang="en-US" dirty="0" err="1" smtClean="0"/>
              <a:t>www.rcampus.com/indexrubric.cfm</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Data Collection</a:t>
            </a:r>
            <a:endParaRPr lang="en-US" dirty="0"/>
          </a:p>
        </p:txBody>
      </p:sp>
      <p:sp>
        <p:nvSpPr>
          <p:cNvPr id="3" name="Content Placeholder 2"/>
          <p:cNvSpPr>
            <a:spLocks noGrp="1"/>
          </p:cNvSpPr>
          <p:nvPr>
            <p:ph idx="1"/>
          </p:nvPr>
        </p:nvSpPr>
        <p:spPr/>
        <p:txBody>
          <a:bodyPr>
            <a:normAutofit/>
          </a:bodyPr>
          <a:lstStyle/>
          <a:p>
            <a:r>
              <a:rPr lang="en-US" dirty="0" smtClean="0"/>
              <a:t>Binary system (+/-)</a:t>
            </a:r>
          </a:p>
          <a:p>
            <a:pPr lvl="1"/>
            <a:r>
              <a:rPr lang="en-US" dirty="0" smtClean="0"/>
              <a:t>Does not account for level of cueing</a:t>
            </a:r>
          </a:p>
          <a:p>
            <a:pPr lvl="1"/>
            <a:r>
              <a:rPr lang="en-US" dirty="0" smtClean="0"/>
              <a:t>Often does not reflect slow growth</a:t>
            </a:r>
          </a:p>
          <a:p>
            <a:pPr lvl="1"/>
            <a:r>
              <a:rPr lang="en-US" dirty="0" smtClean="0"/>
              <a:t>Can be difficult for “grey areas” of data collection</a:t>
            </a:r>
          </a:p>
          <a:p>
            <a:r>
              <a:rPr lang="en-US" dirty="0" smtClean="0"/>
              <a:t>SOAP note</a:t>
            </a:r>
          </a:p>
          <a:p>
            <a:pPr lvl="1"/>
            <a:r>
              <a:rPr lang="en-US" dirty="0" smtClean="0"/>
              <a:t>Time-consuming</a:t>
            </a:r>
          </a:p>
          <a:p>
            <a:pPr lvl="1"/>
            <a:r>
              <a:rPr lang="en-US" dirty="0" smtClean="0"/>
              <a:t>Treatment plan/progress isn’t always visible “at a glance.”</a:t>
            </a:r>
          </a:p>
          <a:p>
            <a:r>
              <a:rPr lang="en-US" dirty="0" smtClean="0"/>
              <a:t>Narrative data collection</a:t>
            </a:r>
          </a:p>
          <a:p>
            <a:pPr lvl="1"/>
            <a:r>
              <a:rPr lang="en-US" dirty="0" smtClean="0"/>
              <a:t>Time-consuming</a:t>
            </a:r>
          </a:p>
          <a:p>
            <a:pPr lvl="1"/>
            <a:r>
              <a:rPr lang="en-US" dirty="0" smtClean="0"/>
              <a:t>Hard to make quantifiable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a Rubric?</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QUICK &amp; CONVENIENT </a:t>
            </a:r>
          </a:p>
          <a:p>
            <a:r>
              <a:rPr lang="en-US" dirty="0" smtClean="0"/>
              <a:t>Way to organize qualitative data </a:t>
            </a:r>
          </a:p>
          <a:p>
            <a:r>
              <a:rPr lang="en-US" dirty="0" smtClean="0"/>
              <a:t>Easy for others to use</a:t>
            </a:r>
          </a:p>
          <a:p>
            <a:r>
              <a:rPr lang="en-US" dirty="0" smtClean="0"/>
              <a:t>Provide a roadmap for short-term goals and objectives</a:t>
            </a:r>
          </a:p>
          <a:p>
            <a:r>
              <a:rPr lang="en-US" dirty="0" smtClean="0"/>
              <a:t>Shows growth, even with students who might progress slowly</a:t>
            </a:r>
          </a:p>
          <a:p>
            <a:r>
              <a:rPr lang="en-US" dirty="0" smtClean="0"/>
              <a:t>Good measurement tool for our “tricky” students</a:t>
            </a:r>
          </a:p>
          <a:p>
            <a:pPr lvl="1"/>
            <a:r>
              <a:rPr lang="en-US" dirty="0" smtClean="0"/>
              <a:t>AAC</a:t>
            </a:r>
          </a:p>
          <a:p>
            <a:pPr lvl="1"/>
            <a:r>
              <a:rPr lang="en-US" dirty="0" smtClean="0"/>
              <a:t>Early Intervention</a:t>
            </a:r>
          </a:p>
          <a:p>
            <a:pPr lvl="1"/>
            <a:r>
              <a:rPr lang="en-US" dirty="0" smtClean="0"/>
              <a:t>Social Skills</a:t>
            </a:r>
          </a:p>
          <a:p>
            <a:pPr lvl="1"/>
            <a:r>
              <a:rPr lang="en-US" dirty="0" smtClean="0"/>
              <a:t>Executive Function Therapy</a:t>
            </a:r>
          </a:p>
          <a:p>
            <a:pPr lvl="1"/>
            <a:r>
              <a:rPr lang="en-US" dirty="0" smtClean="0"/>
              <a:t>Language Intervention</a:t>
            </a:r>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with Rubrics</a:t>
            </a:r>
            <a:endParaRPr lang="en-US" dirty="0"/>
          </a:p>
        </p:txBody>
      </p:sp>
      <p:sp>
        <p:nvSpPr>
          <p:cNvPr id="3" name="Content Placeholder 2"/>
          <p:cNvSpPr>
            <a:spLocks noGrp="1"/>
          </p:cNvSpPr>
          <p:nvPr>
            <p:ph idx="1"/>
          </p:nvPr>
        </p:nvSpPr>
        <p:spPr/>
        <p:txBody>
          <a:bodyPr/>
          <a:lstStyle/>
          <a:p>
            <a:r>
              <a:rPr lang="en-US" dirty="0" smtClean="0"/>
              <a:t>Response level rubrics</a:t>
            </a:r>
          </a:p>
          <a:p>
            <a:pPr lvl="1"/>
            <a:r>
              <a:rPr lang="en-US" dirty="0" smtClean="0"/>
              <a:t>Range of responses</a:t>
            </a:r>
          </a:p>
          <a:p>
            <a:pPr lvl="1"/>
            <a:r>
              <a:rPr lang="en-US" dirty="0" smtClean="0"/>
              <a:t>Level of cueing </a:t>
            </a:r>
          </a:p>
          <a:p>
            <a:r>
              <a:rPr lang="en-US" dirty="0" smtClean="0"/>
              <a:t>Matrices </a:t>
            </a:r>
          </a:p>
          <a:p>
            <a:pPr lvl="1"/>
            <a:r>
              <a:rPr lang="en-US" dirty="0" smtClean="0"/>
              <a:t>Dynamic system for tracking data</a:t>
            </a:r>
          </a:p>
          <a:p>
            <a:r>
              <a:rPr lang="en-US" dirty="0" smtClean="0"/>
              <a:t>Rating systems</a:t>
            </a:r>
          </a:p>
          <a:p>
            <a:pPr lvl="1"/>
            <a:r>
              <a:rPr lang="en-US" dirty="0" smtClean="0"/>
              <a:t>Student ratings</a:t>
            </a:r>
          </a:p>
          <a:p>
            <a:pPr lvl="1"/>
            <a:r>
              <a:rPr lang="en-US" dirty="0" smtClean="0"/>
              <a:t>Educator/Therapist ratings</a:t>
            </a:r>
          </a:p>
          <a:p>
            <a:pPr lvl="1"/>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Level Rubrics</a:t>
            </a:r>
            <a:endParaRPr lang="en-US" dirty="0"/>
          </a:p>
        </p:txBody>
      </p:sp>
      <p:graphicFrame>
        <p:nvGraphicFramePr>
          <p:cNvPr id="6" name="Table 5"/>
          <p:cNvGraphicFramePr>
            <a:graphicFrameLocks noGrp="1"/>
          </p:cNvGraphicFramePr>
          <p:nvPr/>
        </p:nvGraphicFramePr>
        <p:xfrm>
          <a:off x="498474" y="1377414"/>
          <a:ext cx="8172990" cy="2783839"/>
        </p:xfrm>
        <a:graphic>
          <a:graphicData uri="http://schemas.openxmlformats.org/drawingml/2006/table">
            <a:tbl>
              <a:tblPr firstRow="1" bandRow="1">
                <a:tableStyleId>{5C22544A-7EE6-4342-B048-85BDC9FD1C3A}</a:tableStyleId>
              </a:tblPr>
              <a:tblGrid>
                <a:gridCol w="717745"/>
                <a:gridCol w="1491049"/>
                <a:gridCol w="1491049"/>
                <a:gridCol w="1491049"/>
                <a:gridCol w="1491049"/>
                <a:gridCol w="1491049"/>
              </a:tblGrid>
              <a:tr h="370840">
                <a:tc>
                  <a:txBody>
                    <a:bodyPr/>
                    <a:lstStyle/>
                    <a:p>
                      <a:r>
                        <a:rPr lang="en-US" dirty="0" smtClean="0"/>
                        <a:t>Date</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r>
              <a:tr h="37084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Direct instruction only; &lt;25%</a:t>
                      </a:r>
                      <a:r>
                        <a:rPr lang="en-US" sz="1600" baseline="0" dirty="0" smtClean="0"/>
                        <a:t> </a:t>
                      </a:r>
                      <a:r>
                        <a:rPr lang="en-US" sz="1600" dirty="0" smtClean="0"/>
                        <a:t>independent use of strategies/skills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Skill/strategies demonstrated</a:t>
                      </a:r>
                      <a:r>
                        <a:rPr lang="en-US" sz="1600" baseline="0" dirty="0" smtClean="0"/>
                        <a:t> in s</a:t>
                      </a:r>
                      <a:r>
                        <a:rPr lang="en-US" sz="1600" dirty="0" smtClean="0"/>
                        <a:t>tructured activity with a direct model and visual/verbal cueing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Skill/strategies demonstrated</a:t>
                      </a:r>
                      <a:r>
                        <a:rPr lang="en-US" sz="1600" baseline="0" dirty="0" smtClean="0"/>
                        <a:t> in s</a:t>
                      </a:r>
                      <a:r>
                        <a:rPr lang="en-US" sz="1600" dirty="0" smtClean="0"/>
                        <a:t>tructured activity, with moderate visual/verbal cues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Skill/strategies demonstrated</a:t>
                      </a:r>
                      <a:r>
                        <a:rPr lang="en-US" sz="1600" baseline="0" dirty="0" smtClean="0"/>
                        <a:t> in s</a:t>
                      </a:r>
                      <a:r>
                        <a:rPr lang="en-US" sz="1600" dirty="0" smtClean="0"/>
                        <a:t>tructured  with minimal visual</a:t>
                      </a:r>
                      <a:r>
                        <a:rPr lang="en-US" sz="1600" baseline="0" dirty="0" smtClean="0"/>
                        <a:t> OR </a:t>
                      </a:r>
                      <a:r>
                        <a:rPr lang="en-US" sz="1600" dirty="0" smtClean="0"/>
                        <a:t>verbal cues</a:t>
                      </a:r>
                    </a:p>
                  </a:txBody>
                  <a:tcPr/>
                </a:tc>
                <a:tc>
                  <a:txBody>
                    <a:bodyPr/>
                    <a:lstStyle/>
                    <a:p>
                      <a:r>
                        <a:rPr lang="en-US" sz="1600" dirty="0" smtClean="0"/>
                        <a:t>Skill/strategies demonstrated</a:t>
                      </a:r>
                      <a:r>
                        <a:rPr lang="en-US" sz="1600" baseline="0" dirty="0" smtClean="0"/>
                        <a:t> in s</a:t>
                      </a:r>
                      <a:r>
                        <a:rPr lang="en-US" sz="1600" dirty="0" smtClean="0"/>
                        <a:t>tructured activity with &gt;95% competency observed. </a:t>
                      </a:r>
                      <a:endParaRPr lang="en-US" sz="1600" dirty="0"/>
                    </a:p>
                  </a:txBody>
                  <a:tcPr/>
                </a:tc>
              </a:tr>
              <a:tr h="370840">
                <a:tc>
                  <a:txBody>
                    <a:bodyPr/>
                    <a:lstStyle/>
                    <a:p>
                      <a:endParaRPr lang="en-US"/>
                    </a:p>
                  </a:txBody>
                  <a:tcPr/>
                </a:tc>
                <a:tc gridSpan="5">
                  <a:txBody>
                    <a:bodyPr/>
                    <a:lstStyle/>
                    <a:p>
                      <a:r>
                        <a:rPr lang="en-US" dirty="0" smtClean="0"/>
                        <a:t>Notes: </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Articulation</a:t>
            </a:r>
            <a:endParaRPr lang="en-US" dirty="0"/>
          </a:p>
        </p:txBody>
      </p:sp>
      <p:pic>
        <p:nvPicPr>
          <p:cNvPr id="5" name="Picture 4" descr="Rubric :k:.png"/>
          <p:cNvPicPr>
            <a:picLocks noChangeAspect="1"/>
          </p:cNvPicPr>
          <p:nvPr/>
        </p:nvPicPr>
        <p:blipFill>
          <a:blip r:embed="rId2"/>
          <a:stretch>
            <a:fillRect/>
          </a:stretch>
        </p:blipFill>
        <p:spPr>
          <a:xfrm>
            <a:off x="260350" y="1248708"/>
            <a:ext cx="8623300" cy="54483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Articulation</a:t>
            </a:r>
            <a:endParaRPr lang="en-US" dirty="0"/>
          </a:p>
        </p:txBody>
      </p:sp>
      <p:pic>
        <p:nvPicPr>
          <p:cNvPr id="4" name="Picture 3" descr="Rubric :k: completed.png"/>
          <p:cNvPicPr>
            <a:picLocks noChangeAspect="1"/>
          </p:cNvPicPr>
          <p:nvPr/>
        </p:nvPicPr>
        <p:blipFill>
          <a:blip r:embed="rId2"/>
          <a:stretch>
            <a:fillRect/>
          </a:stretch>
        </p:blipFill>
        <p:spPr>
          <a:xfrm>
            <a:off x="234950" y="1166452"/>
            <a:ext cx="8674100" cy="55626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17239</TotalTime>
  <Words>926</Words>
  <Application>Microsoft Macintosh PowerPoint</Application>
  <PresentationFormat>On-screen Show (4:3)</PresentationFormat>
  <Paragraphs>132</Paragraphs>
  <Slides>33</Slides>
  <Notes>1</Notes>
  <HiddenSlides>0</HiddenSlides>
  <MMClips>0</MMClips>
  <ScaleCrop>false</ScaleCrop>
  <HeadingPairs>
    <vt:vector size="4" baseType="variant">
      <vt:variant>
        <vt:lpstr>Design Template</vt:lpstr>
      </vt:variant>
      <vt:variant>
        <vt:i4>1</vt:i4>
      </vt:variant>
      <vt:variant>
        <vt:lpstr>Slide Titles</vt:lpstr>
      </vt:variant>
      <vt:variant>
        <vt:i4>33</vt:i4>
      </vt:variant>
    </vt:vector>
  </HeadingPairs>
  <TitlesOfParts>
    <vt:vector size="34" baseType="lpstr">
      <vt:lpstr>Advantage</vt:lpstr>
      <vt:lpstr>Using Rubrics in Speech-Language Pathology</vt:lpstr>
      <vt:lpstr>About Me</vt:lpstr>
      <vt:lpstr>Outcome Measures</vt:lpstr>
      <vt:lpstr>Traditional Data Collection</vt:lpstr>
      <vt:lpstr>Why use a Rubric?</vt:lpstr>
      <vt:lpstr>Data Collection with Rubrics</vt:lpstr>
      <vt:lpstr>Response Level Rubrics</vt:lpstr>
      <vt:lpstr>Articulation</vt:lpstr>
      <vt:lpstr>Articulation</vt:lpstr>
      <vt:lpstr>Early Intervention</vt:lpstr>
      <vt:lpstr>Early Intervention</vt:lpstr>
      <vt:lpstr>Rubric for EI</vt:lpstr>
      <vt:lpstr>Narrative Skills</vt:lpstr>
      <vt:lpstr>Matrices</vt:lpstr>
      <vt:lpstr>Acquired Apraxia</vt:lpstr>
      <vt:lpstr>Functional Communication</vt:lpstr>
      <vt:lpstr>Functional Communication</vt:lpstr>
      <vt:lpstr>Communication Matrix</vt:lpstr>
      <vt:lpstr>Questions</vt:lpstr>
      <vt:lpstr>Rating Systems</vt:lpstr>
      <vt:lpstr>Social Thinking- Child</vt:lpstr>
      <vt:lpstr>Social Thinking- SLP</vt:lpstr>
      <vt:lpstr>Social Thinking- Teachers</vt:lpstr>
      <vt:lpstr>Fluency</vt:lpstr>
      <vt:lpstr>Speech Generalization</vt:lpstr>
      <vt:lpstr>Questions</vt:lpstr>
      <vt:lpstr>Using Rating Scales for Assessment &amp; Progress Monitoring</vt:lpstr>
      <vt:lpstr>Rubrics and Existing Curriculums</vt:lpstr>
      <vt:lpstr>Slide 29</vt:lpstr>
      <vt:lpstr>Rubrics and Existing Curriculums</vt:lpstr>
      <vt:lpstr>Rubrics and Common Core</vt:lpstr>
      <vt:lpstr>Resources</vt:lpstr>
      <vt:lpstr>Resources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Rubrics in Speech-Language Pathology</dc:title>
  <dc:creator>Shanell Doane</dc:creator>
  <cp:lastModifiedBy>Shanell Doane</cp:lastModifiedBy>
  <cp:revision>7</cp:revision>
  <dcterms:created xsi:type="dcterms:W3CDTF">2017-07-31T18:52:56Z</dcterms:created>
  <dcterms:modified xsi:type="dcterms:W3CDTF">2017-07-31T19:33:36Z</dcterms:modified>
</cp:coreProperties>
</file>